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1017" r:id="rId2"/>
    <p:sldId id="996" r:id="rId3"/>
    <p:sldId id="1000" r:id="rId4"/>
    <p:sldId id="976" r:id="rId5"/>
    <p:sldId id="1033" r:id="rId6"/>
    <p:sldId id="256" r:id="rId7"/>
    <p:sldId id="1040" r:id="rId8"/>
    <p:sldId id="1041" r:id="rId9"/>
    <p:sldId id="736" r:id="rId10"/>
    <p:sldId id="1025" r:id="rId11"/>
    <p:sldId id="1048" r:id="rId12"/>
    <p:sldId id="1049" r:id="rId13"/>
    <p:sldId id="1050" r:id="rId14"/>
    <p:sldId id="776" r:id="rId15"/>
    <p:sldId id="1039" r:id="rId16"/>
    <p:sldId id="1047" r:id="rId17"/>
    <p:sldId id="10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Powers" initials="JP" lastIdx="3" clrIdx="0">
    <p:extLst>
      <p:ext uri="{19B8F6BF-5375-455C-9EA6-DF929625EA0E}">
        <p15:presenceInfo xmlns:p15="http://schemas.microsoft.com/office/powerpoint/2012/main" userId="20c3fa0d21683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D7C"/>
    <a:srgbClr val="0E4DF1"/>
    <a:srgbClr val="E93A3A"/>
    <a:srgbClr val="000000"/>
    <a:srgbClr val="CCB4E4"/>
    <a:srgbClr val="000008"/>
    <a:srgbClr val="03002A"/>
    <a:srgbClr val="EFE1F4"/>
    <a:srgbClr val="CD4C49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7"/>
    <p:restoredTop sz="82609"/>
  </p:normalViewPr>
  <p:slideViewPr>
    <p:cSldViewPr snapToGrid="0" snapToObjects="1" showGuides="1">
      <p:cViewPr varScale="1">
        <p:scale>
          <a:sx n="120" d="100"/>
          <a:sy n="120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2CE7F-DE8E-F64E-9BCC-D445A46B7421}" type="datetimeFigureOut">
              <a:rPr lang="en-US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844A9-84BB-BB4C-AA2F-5436074CA468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1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2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4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844A9-84BB-BB4C-AA2F-5436074CA46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2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844A9-84BB-BB4C-AA2F-5436074CA46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844A9-84BB-BB4C-AA2F-5436074CA46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5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8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B3FCD-C3B5-E84F-AA1F-7B5B8B96F74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4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9EA-48F2-8443-8477-D262877AD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F0FA1-3195-CB42-8A72-B4994817F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C4AED-2E04-C448-A047-EBE96ACF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9DA4D-A307-2643-86B6-F5FF2E60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3FB-855F-DA40-81C9-1E528254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BE75-744D-8E47-9C71-0B143C6B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AC5-CC8F-2940-9F73-C7518AC13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2D047-B7C4-624A-B529-8DCFBD1C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9390C-8884-8B44-B6A3-ABD984DA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2748-92B4-7B43-BF27-F8848AA8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68D26-F592-5A4C-AEF6-B3A1DA4EE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087DD-FB2F-964A-8A1C-EFA3AD4A9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DF1D3-8CF3-D748-B549-EB0EAEB3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2F219-BAEF-0144-9A0E-58FC1861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9816D-0872-0D45-AEEC-FF0E7309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32CF-46F2-C349-9A8F-4321709F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B7D5-614C-0845-82A2-2E0B0F2F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7E79C-D1B6-E44B-BA52-1A779610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7D6D-7281-454B-9BBA-DA2C5090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D08F2-5E1B-A241-8356-DEE71902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C826-6A11-6244-8C69-92BFD068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2467-C05D-AF47-9439-2FD3791F6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1344-0331-A541-B4C0-EDB769E3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78EB-B160-B84B-BA0B-DCEC0E3D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7AD1C-9801-2646-846E-97541E7A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510C-F9D4-0743-9AD8-077B1581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54793-F4C9-8448-9EA0-2B9159262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2A212-67D9-5948-BC48-934EC5284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883A0-9A94-764A-8938-8FE0EF2A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B9F77-D645-054F-9C42-09788F64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486DE-2747-1A43-8791-300BE7EC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1E48-C439-3247-9F4B-80E2C501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DF56-5F63-BE42-B02D-9C184B05B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DCF65-D020-1840-A1BC-49E9C64BA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BD7FA-F808-A042-8479-8DEB87A63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DBA6A-A1C2-EB4E-9F76-080C332F1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8B43C-58AD-6D4D-8BD2-E29237DC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338C7-C589-D644-AB9B-36E8539D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8DB29-2B20-1D4B-9E2F-FAD9F9B9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8CEA-C94F-3648-A747-B1F1B608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955B3-8BD2-9C4A-B944-33594351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79C75-44AE-4848-A462-B0BF8D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0492C-2761-DF40-A395-9C6D7260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255DD-BC27-884D-9171-88F89AC4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4F25B-832B-7147-A886-3712E588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05EB4-B5AB-5C4A-9634-9B6B8783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E153-67AB-354B-AFA3-A128BF54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B68C-0CE3-B440-AB76-EDC02A79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0A8D6-D9BA-4846-88ED-3AA30E096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52171-9A54-824B-A9C9-03224505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86EFD-DC46-0349-B92F-C21A4E51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93BFD-A81E-544C-99FB-B4788D41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E202-75A1-1543-98D9-0F23B151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41E81-2B98-5B4D-8ECE-54EC3A29E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55C33-B8B0-8642-99F1-6F0506DEF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8865C-724E-1C4E-8A3E-A0D6EF6D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2F3CB-BC0A-7648-8E04-FD7414EF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8240E-92C3-F245-ADA2-132E1CAE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71360-C347-F64A-A49D-DDE40C76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B943D-7FEB-F947-B982-0C84732F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866E-215C-824D-AE24-1C66A2D31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2747D-CAC0-1C47-BE37-64BB2A1EAC33}" type="datetimeFigureOut">
              <a:rPr lang="en-US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F1ABD-DF21-5641-AC77-95570AB57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78D4-7A15-6946-BB73-E97EEA76D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C787F-2F5F-AD4F-929B-DF31A513DE71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4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microsoft.com/office/2007/relationships/hdphoto" Target="../media/hdphoto13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6BCBC-D0FD-644D-A4AC-C92E1FEFCE32}"/>
              </a:ext>
            </a:extLst>
          </p:cNvPr>
          <p:cNvGrpSpPr/>
          <p:nvPr/>
        </p:nvGrpSpPr>
        <p:grpSpPr>
          <a:xfrm>
            <a:off x="6905031" y="1144731"/>
            <a:ext cx="4675773" cy="3447668"/>
            <a:chOff x="1288901" y="1401588"/>
            <a:chExt cx="4675773" cy="344766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8D55F7E-B136-F54E-8E2C-9A556F31F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"/>
            </a:blip>
            <a:srcRect l="57718" r="33592"/>
            <a:stretch/>
          </p:blipFill>
          <p:spPr>
            <a:xfrm flipH="1" flipV="1">
              <a:off x="1307554" y="1907716"/>
              <a:ext cx="4603960" cy="253466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41FC6F6-FB8E-C545-949A-E893F01AE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26"/>
            <a:stretch/>
          </p:blipFill>
          <p:spPr>
            <a:xfrm>
              <a:off x="1393792" y="2398766"/>
              <a:ext cx="2244292" cy="125284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7CF0DBB-6204-2542-A3F7-3CCEABE59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3113"/>
            <a:stretch/>
          </p:blipFill>
          <p:spPr>
            <a:xfrm flipH="1">
              <a:off x="1459831" y="1401588"/>
              <a:ext cx="4451683" cy="271576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925652-829A-8146-832C-AFCFE00C37F8}"/>
                </a:ext>
              </a:extLst>
            </p:cNvPr>
            <p:cNvSpPr/>
            <p:nvPr/>
          </p:nvSpPr>
          <p:spPr>
            <a:xfrm>
              <a:off x="1288901" y="1639985"/>
              <a:ext cx="343422" cy="320927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9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8350A-F96C-AD41-90EA-65A94768D98C}"/>
                </a:ext>
              </a:extLst>
            </p:cNvPr>
            <p:cNvSpPr/>
            <p:nvPr/>
          </p:nvSpPr>
          <p:spPr>
            <a:xfrm flipH="1">
              <a:off x="5621251" y="1667845"/>
              <a:ext cx="343423" cy="31535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9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E51E6B-6971-0849-9838-A4BD814098ED}"/>
                </a:ext>
              </a:extLst>
            </p:cNvPr>
            <p:cNvSpPr txBox="1"/>
            <p:nvPr/>
          </p:nvSpPr>
          <p:spPr>
            <a:xfrm flipH="1">
              <a:off x="1831525" y="1479376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 Light" panose="020B0403020202020204" pitchFamily="34" charset="0"/>
                </a:rPr>
                <a:t>ECM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894F30-3814-FF44-BF64-623F4D8350AB}"/>
                </a:ext>
              </a:extLst>
            </p:cNvPr>
            <p:cNvSpPr txBox="1"/>
            <p:nvPr/>
          </p:nvSpPr>
          <p:spPr>
            <a:xfrm flipH="1">
              <a:off x="1514821" y="3458973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 Light" panose="020B0403020202020204" pitchFamily="34" charset="0"/>
                </a:rPr>
                <a:t>sarcomere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153348-B397-BF40-ADBC-4E8398E1FEC2}"/>
                </a:ext>
              </a:extLst>
            </p:cNvPr>
            <p:cNvSpPr txBox="1"/>
            <p:nvPr/>
          </p:nvSpPr>
          <p:spPr>
            <a:xfrm flipH="1">
              <a:off x="3297285" y="3616647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 Light" panose="020B0403020202020204" pitchFamily="34" charset="0"/>
                </a:rPr>
                <a:t>Z-disk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912A76-1F87-2A43-A746-B10A8ABBCFDE}"/>
                </a:ext>
              </a:extLst>
            </p:cNvPr>
            <p:cNvSpPr txBox="1"/>
            <p:nvPr/>
          </p:nvSpPr>
          <p:spPr>
            <a:xfrm flipH="1">
              <a:off x="4581141" y="4073048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 Light" panose="020B0403020202020204" pitchFamily="34" charset="0"/>
                </a:rPr>
                <a:t>nucleus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7A75C5-0281-284F-9FDB-313BBAF97D69}"/>
                </a:ext>
              </a:extLst>
            </p:cNvPr>
            <p:cNvSpPr txBox="1"/>
            <p:nvPr/>
          </p:nvSpPr>
          <p:spPr>
            <a:xfrm flipH="1">
              <a:off x="4108043" y="2927667"/>
              <a:ext cx="1189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 Light" panose="020B0403020202020204" pitchFamily="34" charset="0"/>
                </a:rPr>
                <a:t>cytoskeleton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168F14-DC71-3946-9127-BC39B3AD59D2}"/>
                </a:ext>
              </a:extLst>
            </p:cNvPr>
            <p:cNvSpPr txBox="1"/>
            <p:nvPr/>
          </p:nvSpPr>
          <p:spPr>
            <a:xfrm flipH="1">
              <a:off x="4323973" y="2060242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 Light" panose="020B0403020202020204" pitchFamily="34" charset="0"/>
                </a:rPr>
                <a:t>costamere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1ADFCDC-DCF0-4144-979F-8D026E0DC76E}"/>
              </a:ext>
            </a:extLst>
          </p:cNvPr>
          <p:cNvGrpSpPr/>
          <p:nvPr/>
        </p:nvGrpSpPr>
        <p:grpSpPr>
          <a:xfrm>
            <a:off x="9472882" y="2266098"/>
            <a:ext cx="981945" cy="307777"/>
            <a:chOff x="3662076" y="2165228"/>
            <a:chExt cx="981945" cy="30777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4A26039-6125-2B41-A6E6-A886AC743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2076" y="2312481"/>
              <a:ext cx="351881" cy="31718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11B8A7E-BA7B-7742-8DD7-A06D7B0AB17D}"/>
                </a:ext>
              </a:extLst>
            </p:cNvPr>
            <p:cNvSpPr/>
            <p:nvPr/>
          </p:nvSpPr>
          <p:spPr>
            <a:xfrm>
              <a:off x="3913647" y="2165228"/>
              <a:ext cx="7303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Helvetica Light" panose="020B0403020202020204" pitchFamily="34" charset="0"/>
                  <a:cs typeface="Helvetica Light"/>
                </a:rPr>
                <a:t>FLNC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678B49-E52B-BB4D-A530-EFE0D2A06A11}"/>
              </a:ext>
            </a:extLst>
          </p:cNvPr>
          <p:cNvGrpSpPr/>
          <p:nvPr/>
        </p:nvGrpSpPr>
        <p:grpSpPr>
          <a:xfrm>
            <a:off x="619289" y="1131235"/>
            <a:ext cx="4851350" cy="2193554"/>
            <a:chOff x="6940495" y="2460742"/>
            <a:chExt cx="4851350" cy="219355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017C96-2ADC-4649-AF3D-3074831794AF}"/>
                </a:ext>
              </a:extLst>
            </p:cNvPr>
            <p:cNvGrpSpPr/>
            <p:nvPr/>
          </p:nvGrpSpPr>
          <p:grpSpPr>
            <a:xfrm>
              <a:off x="6940495" y="2460742"/>
              <a:ext cx="4851350" cy="2193556"/>
              <a:chOff x="6910485" y="4405861"/>
              <a:chExt cx="4851350" cy="219355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3103695-5B13-6B41-B458-5F7C73406F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80229" y="4405861"/>
                <a:ext cx="3732218" cy="1560959"/>
                <a:chOff x="5439253" y="3171825"/>
                <a:chExt cx="6345179" cy="265380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EE3716F-32B2-9049-AE82-6EBF3A2297FA}"/>
                    </a:ext>
                  </a:extLst>
                </p:cNvPr>
                <p:cNvSpPr/>
                <p:nvPr/>
              </p:nvSpPr>
              <p:spPr>
                <a:xfrm>
                  <a:off x="5581650" y="3171825"/>
                  <a:ext cx="514350" cy="514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679161CC-5492-B142-837E-4CB9567C396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439253" y="3686627"/>
                  <a:ext cx="6345179" cy="2138999"/>
                  <a:chOff x="5439253" y="3686627"/>
                  <a:chExt cx="6345179" cy="213899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79FF761-6EF8-AE49-BF8C-FAD262870D6B}"/>
                      </a:ext>
                    </a:extLst>
                  </p:cNvPr>
                  <p:cNvGrpSpPr/>
                  <p:nvPr/>
                </p:nvGrpSpPr>
                <p:grpSpPr>
                  <a:xfrm>
                    <a:off x="5439253" y="3686627"/>
                    <a:ext cx="6345179" cy="1044290"/>
                    <a:chOff x="712028" y="1872004"/>
                    <a:chExt cx="6345179" cy="1044290"/>
                  </a:xfrm>
                </p:grpSpPr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2822C501-A33A-BA4F-B32B-9212A9DE67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634" y="2037286"/>
                      <a:ext cx="3560501" cy="856558"/>
                      <a:chOff x="443570" y="2120413"/>
                      <a:chExt cx="3560501" cy="856558"/>
                    </a:xfrm>
                  </p:grpSpPr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51C7B816-ADF2-4048-867B-AC6E13DBE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5830" y="2847324"/>
                        <a:ext cx="208241" cy="90835"/>
                      </a:xfrm>
                      <a:custGeom>
                        <a:avLst/>
                        <a:gdLst>
                          <a:gd name="connsiteX0" fmla="*/ 0 w 339634"/>
                          <a:gd name="connsiteY0" fmla="*/ 81738 h 191479"/>
                          <a:gd name="connsiteX1" fmla="*/ 41801 w 339634"/>
                          <a:gd name="connsiteY1" fmla="*/ 3361 h 191479"/>
                          <a:gd name="connsiteX2" fmla="*/ 94052 w 339634"/>
                          <a:gd name="connsiteY2" fmla="*/ 181016 h 191479"/>
                          <a:gd name="connsiteX3" fmla="*/ 135854 w 339634"/>
                          <a:gd name="connsiteY3" fmla="*/ 3361 h 191479"/>
                          <a:gd name="connsiteX4" fmla="*/ 172430 w 339634"/>
                          <a:gd name="connsiteY4" fmla="*/ 181016 h 191479"/>
                          <a:gd name="connsiteX5" fmla="*/ 214231 w 339634"/>
                          <a:gd name="connsiteY5" fmla="*/ 8586 h 191479"/>
                          <a:gd name="connsiteX6" fmla="*/ 256032 w 339634"/>
                          <a:gd name="connsiteY6" fmla="*/ 191466 h 191479"/>
                          <a:gd name="connsiteX7" fmla="*/ 297833 w 339634"/>
                          <a:gd name="connsiteY7" fmla="*/ 19037 h 191479"/>
                          <a:gd name="connsiteX8" fmla="*/ 339634 w 339634"/>
                          <a:gd name="connsiteY8" fmla="*/ 118314 h 191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39634" h="191479">
                            <a:moveTo>
                              <a:pt x="0" y="81738"/>
                            </a:moveTo>
                            <a:cubicBezTo>
                              <a:pt x="13063" y="34276"/>
                              <a:pt x="26126" y="-13185"/>
                              <a:pt x="41801" y="3361"/>
                            </a:cubicBezTo>
                            <a:cubicBezTo>
                              <a:pt x="57476" y="19907"/>
                              <a:pt x="78377" y="181016"/>
                              <a:pt x="94052" y="181016"/>
                            </a:cubicBezTo>
                            <a:cubicBezTo>
                              <a:pt x="109727" y="181016"/>
                              <a:pt x="122791" y="3361"/>
                              <a:pt x="135854" y="3361"/>
                            </a:cubicBezTo>
                            <a:cubicBezTo>
                              <a:pt x="148917" y="3361"/>
                              <a:pt x="159367" y="180145"/>
                              <a:pt x="172430" y="181016"/>
                            </a:cubicBezTo>
                            <a:cubicBezTo>
                              <a:pt x="185493" y="181887"/>
                              <a:pt x="200297" y="6844"/>
                              <a:pt x="214231" y="8586"/>
                            </a:cubicBezTo>
                            <a:cubicBezTo>
                              <a:pt x="228165" y="10328"/>
                              <a:pt x="242098" y="189724"/>
                              <a:pt x="256032" y="191466"/>
                            </a:cubicBezTo>
                            <a:cubicBezTo>
                              <a:pt x="269966" y="193208"/>
                              <a:pt x="283899" y="31229"/>
                              <a:pt x="297833" y="19037"/>
                            </a:cubicBezTo>
                            <a:cubicBezTo>
                              <a:pt x="311767" y="6845"/>
                              <a:pt x="325700" y="62579"/>
                              <a:pt x="339634" y="118314"/>
                            </a:cubicBezTo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22" name="Group 121">
                        <a:extLst>
                          <a:ext uri="{FF2B5EF4-FFF2-40B4-BE49-F238E27FC236}">
                            <a16:creationId xmlns:a16="http://schemas.microsoft.com/office/drawing/2014/main" id="{CF59C14A-3186-F44B-A026-D7BA5162E0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3570" y="2120413"/>
                        <a:ext cx="3354065" cy="856558"/>
                        <a:chOff x="443570" y="2120413"/>
                        <a:chExt cx="3354065" cy="856558"/>
                      </a:xfrm>
                    </p:grpSpPr>
                    <p:sp>
                      <p:nvSpPr>
                        <p:cNvPr id="123" name="Freeform 122">
                          <a:extLst>
                            <a:ext uri="{FF2B5EF4-FFF2-40B4-BE49-F238E27FC236}">
                              <a16:creationId xmlns:a16="http://schemas.microsoft.com/office/drawing/2014/main" id="{AE347D98-FDCB-F045-AED7-6230FFF78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3570" y="2155904"/>
                          <a:ext cx="3354065" cy="728541"/>
                        </a:xfrm>
                        <a:custGeom>
                          <a:avLst/>
                          <a:gdLst>
                            <a:gd name="connsiteX0" fmla="*/ 0 w 6021659"/>
                            <a:gd name="connsiteY0" fmla="*/ 0 h 995820"/>
                            <a:gd name="connsiteX1" fmla="*/ 2129883 w 6021659"/>
                            <a:gd name="connsiteY1" fmla="*/ 657922 h 995820"/>
                            <a:gd name="connsiteX2" fmla="*/ 4204010 w 6021659"/>
                            <a:gd name="connsiteY2" fmla="*/ 947854 h 995820"/>
                            <a:gd name="connsiteX3" fmla="*/ 6021659 w 6021659"/>
                            <a:gd name="connsiteY3" fmla="*/ 992459 h 9958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021659" h="995820">
                              <a:moveTo>
                                <a:pt x="0" y="0"/>
                              </a:moveTo>
                              <a:cubicBezTo>
                                <a:pt x="714607" y="249973"/>
                                <a:pt x="1429215" y="499946"/>
                                <a:pt x="2129883" y="657922"/>
                              </a:cubicBezTo>
                              <a:cubicBezTo>
                                <a:pt x="2830551" y="815898"/>
                                <a:pt x="3555381" y="892098"/>
                                <a:pt x="4204010" y="947854"/>
                              </a:cubicBezTo>
                              <a:cubicBezTo>
                                <a:pt x="4852639" y="1003610"/>
                                <a:pt x="5437149" y="998034"/>
                                <a:pt x="6021659" y="992459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4" name="Oval 123">
                          <a:extLst>
                            <a:ext uri="{FF2B5EF4-FFF2-40B4-BE49-F238E27FC236}">
                              <a16:creationId xmlns:a16="http://schemas.microsoft.com/office/drawing/2014/main" id="{89C69BF2-FEE4-D949-ADD5-490DA8110D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8968" y="2120413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5" name="Oval 124">
                          <a:extLst>
                            <a:ext uri="{FF2B5EF4-FFF2-40B4-BE49-F238E27FC236}">
                              <a16:creationId xmlns:a16="http://schemas.microsoft.com/office/drawing/2014/main" id="{F8516646-57D4-0A42-AD97-C608FFEEEC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8120" y="2213009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6" name="Oval 125">
                          <a:extLst>
                            <a:ext uri="{FF2B5EF4-FFF2-40B4-BE49-F238E27FC236}">
                              <a16:creationId xmlns:a16="http://schemas.microsoft.com/office/drawing/2014/main" id="{ADBABFA1-4E55-1348-B6AC-4A68798B9E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3039" y="2309837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7" name="Oval 126">
                          <a:extLst>
                            <a:ext uri="{FF2B5EF4-FFF2-40B4-BE49-F238E27FC236}">
                              <a16:creationId xmlns:a16="http://schemas.microsoft.com/office/drawing/2014/main" id="{EE724B3E-625B-324F-AD8A-1DB9759B2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6424" y="2398954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8" name="Oval 127">
                          <a:extLst>
                            <a:ext uri="{FF2B5EF4-FFF2-40B4-BE49-F238E27FC236}">
                              <a16:creationId xmlns:a16="http://schemas.microsoft.com/office/drawing/2014/main" id="{7BE735F7-0C08-8A4B-AF03-D88E821A6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49809" y="2480821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29" name="Oval 128">
                          <a:extLst>
                            <a:ext uri="{FF2B5EF4-FFF2-40B4-BE49-F238E27FC236}">
                              <a16:creationId xmlns:a16="http://schemas.microsoft.com/office/drawing/2014/main" id="{CAF14A24-FFCE-AC4D-B3DF-77D58A989B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3194" y="2546379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0" name="Oval 129">
                          <a:extLst>
                            <a:ext uri="{FF2B5EF4-FFF2-40B4-BE49-F238E27FC236}">
                              <a16:creationId xmlns:a16="http://schemas.microsoft.com/office/drawing/2014/main" id="{3B3C1AD4-0822-A346-8165-FE248B9E20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579" y="260720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1" name="Oval 130">
                          <a:extLst>
                            <a:ext uri="{FF2B5EF4-FFF2-40B4-BE49-F238E27FC236}">
                              <a16:creationId xmlns:a16="http://schemas.microsoft.com/office/drawing/2014/main" id="{60D0913A-7E85-E546-B7B6-9B61B9ACE6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19964" y="2651716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2" name="Oval 131">
                          <a:extLst>
                            <a:ext uri="{FF2B5EF4-FFF2-40B4-BE49-F238E27FC236}">
                              <a16:creationId xmlns:a16="http://schemas.microsoft.com/office/drawing/2014/main" id="{8945C933-E729-D84C-BCFD-DAE80208C9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43349" y="2693438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3" name="Oval 132">
                          <a:extLst>
                            <a:ext uri="{FF2B5EF4-FFF2-40B4-BE49-F238E27FC236}">
                              <a16:creationId xmlns:a16="http://schemas.microsoft.com/office/drawing/2014/main" id="{79CB368B-C0B6-9C49-8369-57F994BFA4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66734" y="2722990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4" name="Oval 133">
                          <a:extLst>
                            <a:ext uri="{FF2B5EF4-FFF2-40B4-BE49-F238E27FC236}">
                              <a16:creationId xmlns:a16="http://schemas.microsoft.com/office/drawing/2014/main" id="{C336B850-97AE-2547-A4C3-1C1381D2A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90119" y="275175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5" name="Oval 134">
                          <a:extLst>
                            <a:ext uri="{FF2B5EF4-FFF2-40B4-BE49-F238E27FC236}">
                              <a16:creationId xmlns:a16="http://schemas.microsoft.com/office/drawing/2014/main" id="{119B0E48-0A09-0D43-8D06-474841F2C5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13504" y="277136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6" name="Oval 135">
                          <a:extLst>
                            <a:ext uri="{FF2B5EF4-FFF2-40B4-BE49-F238E27FC236}">
                              <a16:creationId xmlns:a16="http://schemas.microsoft.com/office/drawing/2014/main" id="{26DBF7F9-E9C9-4A4B-84FA-45FB429231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36889" y="2782330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7" name="Oval 136">
                          <a:extLst>
                            <a:ext uri="{FF2B5EF4-FFF2-40B4-BE49-F238E27FC236}">
                              <a16:creationId xmlns:a16="http://schemas.microsoft.com/office/drawing/2014/main" id="{9684150F-4492-E345-8AA3-909F280C4F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0274" y="2786471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38" name="Oval 137">
                          <a:extLst>
                            <a:ext uri="{FF2B5EF4-FFF2-40B4-BE49-F238E27FC236}">
                              <a16:creationId xmlns:a16="http://schemas.microsoft.com/office/drawing/2014/main" id="{01A40B2E-0315-C04B-A2AA-05464448B4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83666" y="278538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07" name="Group 106">
                      <a:extLst>
                        <a:ext uri="{FF2B5EF4-FFF2-40B4-BE49-F238E27FC236}">
                          <a16:creationId xmlns:a16="http://schemas.microsoft.com/office/drawing/2014/main" id="{BC8F8F6D-29A7-804A-9898-CD9DD59273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7135" y="2719238"/>
                      <a:ext cx="1811280" cy="195381"/>
                      <a:chOff x="4045346" y="2818240"/>
                      <a:chExt cx="1811280" cy="195381"/>
                    </a:xfrm>
                  </p:grpSpPr>
                  <p:cxnSp>
                    <p:nvCxnSpPr>
                      <p:cNvPr id="112" name="Straight Connector 111">
                        <a:extLst>
                          <a:ext uri="{FF2B5EF4-FFF2-40B4-BE49-F238E27FC236}">
                            <a16:creationId xmlns:a16="http://schemas.microsoft.com/office/drawing/2014/main" id="{A7E90D82-78B9-9B48-825B-D5C0607BB85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45346" y="2913490"/>
                        <a:ext cx="181128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89336D98-2E9F-C54C-9EF5-3F82BC9909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0864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8284B385-7C2A-EB41-967F-AD612EBA60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4249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5" name="Oval 114">
                        <a:extLst>
                          <a:ext uri="{FF2B5EF4-FFF2-40B4-BE49-F238E27FC236}">
                            <a16:creationId xmlns:a16="http://schemas.microsoft.com/office/drawing/2014/main" id="{D4271C4A-9591-3244-8D82-FCDBAE7515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16153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6" name="Oval 115">
                        <a:extLst>
                          <a:ext uri="{FF2B5EF4-FFF2-40B4-BE49-F238E27FC236}">
                            <a16:creationId xmlns:a16="http://schemas.microsoft.com/office/drawing/2014/main" id="{DB7BC2E0-15E2-D745-8751-495ACAE69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40008" y="2823121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7" name="Oval 116">
                        <a:extLst>
                          <a:ext uri="{FF2B5EF4-FFF2-40B4-BE49-F238E27FC236}">
                            <a16:creationId xmlns:a16="http://schemas.microsoft.com/office/drawing/2014/main" id="{ABAA6572-4A6F-3041-B91E-2B1B1F0B6C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1912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8" name="Oval 117">
                        <a:extLst>
                          <a:ext uri="{FF2B5EF4-FFF2-40B4-BE49-F238E27FC236}">
                            <a16:creationId xmlns:a16="http://schemas.microsoft.com/office/drawing/2014/main" id="{66B7FF1F-2C68-A145-AC9A-8948CDFFC6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7010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9" name="Oval 118">
                        <a:extLst>
                          <a:ext uri="{FF2B5EF4-FFF2-40B4-BE49-F238E27FC236}">
                            <a16:creationId xmlns:a16="http://schemas.microsoft.com/office/drawing/2014/main" id="{7F72F9DB-7DE9-8246-8EC8-6063264E9D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7671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20" name="Oval 119">
                        <a:extLst>
                          <a:ext uri="{FF2B5EF4-FFF2-40B4-BE49-F238E27FC236}">
                            <a16:creationId xmlns:a16="http://schemas.microsoft.com/office/drawing/2014/main" id="{D8C90347-B879-0D41-AEA1-6A4F13A891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8332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sp>
                  <p:nvSpPr>
                    <p:cNvPr id="108" name="Freeform 107">
                      <a:extLst>
                        <a:ext uri="{FF2B5EF4-FFF2-40B4-BE49-F238E27FC236}">
                          <a16:creationId xmlns:a16="http://schemas.microsoft.com/office/drawing/2014/main" id="{755CF078-B676-774D-A341-44B084EBAB33}"/>
                        </a:ext>
                      </a:extLst>
                    </p:cNvPr>
                    <p:cNvSpPr/>
                    <p:nvPr/>
                  </p:nvSpPr>
                  <p:spPr>
                    <a:xfrm rot="21388460">
                      <a:off x="6420782" y="2773963"/>
                      <a:ext cx="208241" cy="90835"/>
                    </a:xfrm>
                    <a:custGeom>
                      <a:avLst/>
                      <a:gdLst>
                        <a:gd name="connsiteX0" fmla="*/ 0 w 339634"/>
                        <a:gd name="connsiteY0" fmla="*/ 81738 h 191479"/>
                        <a:gd name="connsiteX1" fmla="*/ 41801 w 339634"/>
                        <a:gd name="connsiteY1" fmla="*/ 3361 h 191479"/>
                        <a:gd name="connsiteX2" fmla="*/ 94052 w 339634"/>
                        <a:gd name="connsiteY2" fmla="*/ 181016 h 191479"/>
                        <a:gd name="connsiteX3" fmla="*/ 135854 w 339634"/>
                        <a:gd name="connsiteY3" fmla="*/ 3361 h 191479"/>
                        <a:gd name="connsiteX4" fmla="*/ 172430 w 339634"/>
                        <a:gd name="connsiteY4" fmla="*/ 181016 h 191479"/>
                        <a:gd name="connsiteX5" fmla="*/ 214231 w 339634"/>
                        <a:gd name="connsiteY5" fmla="*/ 8586 h 191479"/>
                        <a:gd name="connsiteX6" fmla="*/ 256032 w 339634"/>
                        <a:gd name="connsiteY6" fmla="*/ 191466 h 191479"/>
                        <a:gd name="connsiteX7" fmla="*/ 297833 w 339634"/>
                        <a:gd name="connsiteY7" fmla="*/ 19037 h 191479"/>
                        <a:gd name="connsiteX8" fmla="*/ 339634 w 339634"/>
                        <a:gd name="connsiteY8" fmla="*/ 118314 h 191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9634" h="191479">
                          <a:moveTo>
                            <a:pt x="0" y="81738"/>
                          </a:moveTo>
                          <a:cubicBezTo>
                            <a:pt x="13063" y="34276"/>
                            <a:pt x="26126" y="-13185"/>
                            <a:pt x="41801" y="3361"/>
                          </a:cubicBezTo>
                          <a:cubicBezTo>
                            <a:pt x="57476" y="19907"/>
                            <a:pt x="78377" y="181016"/>
                            <a:pt x="94052" y="181016"/>
                          </a:cubicBezTo>
                          <a:cubicBezTo>
                            <a:pt x="109727" y="181016"/>
                            <a:pt x="122791" y="3361"/>
                            <a:pt x="135854" y="3361"/>
                          </a:cubicBezTo>
                          <a:cubicBezTo>
                            <a:pt x="148917" y="3361"/>
                            <a:pt x="159367" y="180145"/>
                            <a:pt x="172430" y="181016"/>
                          </a:cubicBezTo>
                          <a:cubicBezTo>
                            <a:pt x="185493" y="181887"/>
                            <a:pt x="200297" y="6844"/>
                            <a:pt x="214231" y="8586"/>
                          </a:cubicBezTo>
                          <a:cubicBezTo>
                            <a:pt x="228165" y="10328"/>
                            <a:pt x="242098" y="189724"/>
                            <a:pt x="256032" y="191466"/>
                          </a:cubicBezTo>
                          <a:cubicBezTo>
                            <a:pt x="269966" y="193208"/>
                            <a:pt x="283899" y="31229"/>
                            <a:pt x="297833" y="19037"/>
                          </a:cubicBezTo>
                          <a:cubicBezTo>
                            <a:pt x="311767" y="6845"/>
                            <a:pt x="325700" y="62579"/>
                            <a:pt x="339634" y="11831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01DFAA56-96F2-4149-B6CC-C3BF27F4597C}"/>
                        </a:ext>
                      </a:extLst>
                    </p:cNvPr>
                    <p:cNvCxnSpPr>
                      <a:cxnSpLocks/>
                      <a:endCxn id="110" idx="3"/>
                    </p:cNvCxnSpPr>
                    <p:nvPr/>
                  </p:nvCxnSpPr>
                  <p:spPr>
                    <a:xfrm flipV="1">
                      <a:off x="6629023" y="2820282"/>
                      <a:ext cx="428184" cy="392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Rounded Rectangle 109">
                      <a:extLst>
                        <a:ext uri="{FF2B5EF4-FFF2-40B4-BE49-F238E27FC236}">
                          <a16:creationId xmlns:a16="http://schemas.microsoft.com/office/drawing/2014/main" id="{EB283C11-FBCB-1F49-9F26-FE52364573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159" y="2724270"/>
                      <a:ext cx="384048" cy="192024"/>
                    </a:xfrm>
                    <a:prstGeom prst="roundRect">
                      <a:avLst>
                        <a:gd name="adj" fmla="val 36103"/>
                      </a:avLst>
                    </a:prstGeom>
                    <a:solidFill>
                      <a:srgbClr val="C55B1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5111306-4D1F-0245-85F5-D45D99BD5BFB}"/>
                        </a:ext>
                      </a:extLst>
                    </p:cNvPr>
                    <p:cNvSpPr/>
                    <p:nvPr/>
                  </p:nvSpPr>
                  <p:spPr>
                    <a:xfrm rot="2022999">
                      <a:off x="712028" y="1872004"/>
                      <a:ext cx="384048" cy="192024"/>
                    </a:xfrm>
                    <a:prstGeom prst="roundRect">
                      <a:avLst>
                        <a:gd name="adj" fmla="val 36103"/>
                      </a:avLst>
                    </a:prstGeom>
                    <a:solidFill>
                      <a:srgbClr val="ED7D3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4DC51CF-2E85-7449-A501-A5050D73AC2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5439253" y="4781336"/>
                    <a:ext cx="6345179" cy="1044290"/>
                    <a:chOff x="712028" y="1872004"/>
                    <a:chExt cx="6345179" cy="1044290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949C73DC-9BDB-1F4F-BBEC-96EC1FE3F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634" y="2037286"/>
                      <a:ext cx="3560501" cy="856558"/>
                      <a:chOff x="443570" y="2120413"/>
                      <a:chExt cx="3560501" cy="856558"/>
                    </a:xfrm>
                  </p:grpSpPr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3D28BA49-14D3-D54D-88E3-0B3A3A76C4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5830" y="2847324"/>
                        <a:ext cx="208241" cy="90835"/>
                      </a:xfrm>
                      <a:custGeom>
                        <a:avLst/>
                        <a:gdLst>
                          <a:gd name="connsiteX0" fmla="*/ 0 w 339634"/>
                          <a:gd name="connsiteY0" fmla="*/ 81738 h 191479"/>
                          <a:gd name="connsiteX1" fmla="*/ 41801 w 339634"/>
                          <a:gd name="connsiteY1" fmla="*/ 3361 h 191479"/>
                          <a:gd name="connsiteX2" fmla="*/ 94052 w 339634"/>
                          <a:gd name="connsiteY2" fmla="*/ 181016 h 191479"/>
                          <a:gd name="connsiteX3" fmla="*/ 135854 w 339634"/>
                          <a:gd name="connsiteY3" fmla="*/ 3361 h 191479"/>
                          <a:gd name="connsiteX4" fmla="*/ 172430 w 339634"/>
                          <a:gd name="connsiteY4" fmla="*/ 181016 h 191479"/>
                          <a:gd name="connsiteX5" fmla="*/ 214231 w 339634"/>
                          <a:gd name="connsiteY5" fmla="*/ 8586 h 191479"/>
                          <a:gd name="connsiteX6" fmla="*/ 256032 w 339634"/>
                          <a:gd name="connsiteY6" fmla="*/ 191466 h 191479"/>
                          <a:gd name="connsiteX7" fmla="*/ 297833 w 339634"/>
                          <a:gd name="connsiteY7" fmla="*/ 19037 h 191479"/>
                          <a:gd name="connsiteX8" fmla="*/ 339634 w 339634"/>
                          <a:gd name="connsiteY8" fmla="*/ 118314 h 191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39634" h="191479">
                            <a:moveTo>
                              <a:pt x="0" y="81738"/>
                            </a:moveTo>
                            <a:cubicBezTo>
                              <a:pt x="13063" y="34276"/>
                              <a:pt x="26126" y="-13185"/>
                              <a:pt x="41801" y="3361"/>
                            </a:cubicBezTo>
                            <a:cubicBezTo>
                              <a:pt x="57476" y="19907"/>
                              <a:pt x="78377" y="181016"/>
                              <a:pt x="94052" y="181016"/>
                            </a:cubicBezTo>
                            <a:cubicBezTo>
                              <a:pt x="109727" y="181016"/>
                              <a:pt x="122791" y="3361"/>
                              <a:pt x="135854" y="3361"/>
                            </a:cubicBezTo>
                            <a:cubicBezTo>
                              <a:pt x="148917" y="3361"/>
                              <a:pt x="159367" y="180145"/>
                              <a:pt x="172430" y="181016"/>
                            </a:cubicBezTo>
                            <a:cubicBezTo>
                              <a:pt x="185493" y="181887"/>
                              <a:pt x="200297" y="6844"/>
                              <a:pt x="214231" y="8586"/>
                            </a:cubicBezTo>
                            <a:cubicBezTo>
                              <a:pt x="228165" y="10328"/>
                              <a:pt x="242098" y="189724"/>
                              <a:pt x="256032" y="191466"/>
                            </a:cubicBezTo>
                            <a:cubicBezTo>
                              <a:pt x="269966" y="193208"/>
                              <a:pt x="283899" y="31229"/>
                              <a:pt x="297833" y="19037"/>
                            </a:cubicBezTo>
                            <a:cubicBezTo>
                              <a:pt x="311767" y="6845"/>
                              <a:pt x="325700" y="62579"/>
                              <a:pt x="339634" y="118314"/>
                            </a:cubicBezTo>
                          </a:path>
                        </a:pathLst>
                      </a:cu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43B35AF-E04F-E24D-9FEF-2973348254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3570" y="2120413"/>
                        <a:ext cx="3354065" cy="856558"/>
                        <a:chOff x="443570" y="2120413"/>
                        <a:chExt cx="3354065" cy="856558"/>
                      </a:xfrm>
                    </p:grpSpPr>
                    <p:sp>
                      <p:nvSpPr>
                        <p:cNvPr id="90" name="Freeform 89">
                          <a:extLst>
                            <a:ext uri="{FF2B5EF4-FFF2-40B4-BE49-F238E27FC236}">
                              <a16:creationId xmlns:a16="http://schemas.microsoft.com/office/drawing/2014/main" id="{06A439D0-5C64-BD44-9A56-B64045718F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3570" y="2155904"/>
                          <a:ext cx="3354065" cy="728541"/>
                        </a:xfrm>
                        <a:custGeom>
                          <a:avLst/>
                          <a:gdLst>
                            <a:gd name="connsiteX0" fmla="*/ 0 w 6021659"/>
                            <a:gd name="connsiteY0" fmla="*/ 0 h 995820"/>
                            <a:gd name="connsiteX1" fmla="*/ 2129883 w 6021659"/>
                            <a:gd name="connsiteY1" fmla="*/ 657922 h 995820"/>
                            <a:gd name="connsiteX2" fmla="*/ 4204010 w 6021659"/>
                            <a:gd name="connsiteY2" fmla="*/ 947854 h 995820"/>
                            <a:gd name="connsiteX3" fmla="*/ 6021659 w 6021659"/>
                            <a:gd name="connsiteY3" fmla="*/ 992459 h 9958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021659" h="995820">
                              <a:moveTo>
                                <a:pt x="0" y="0"/>
                              </a:moveTo>
                              <a:cubicBezTo>
                                <a:pt x="714607" y="249973"/>
                                <a:pt x="1429215" y="499946"/>
                                <a:pt x="2129883" y="657922"/>
                              </a:cubicBezTo>
                              <a:cubicBezTo>
                                <a:pt x="2830551" y="815898"/>
                                <a:pt x="3555381" y="892098"/>
                                <a:pt x="4204010" y="947854"/>
                              </a:cubicBezTo>
                              <a:cubicBezTo>
                                <a:pt x="4852639" y="1003610"/>
                                <a:pt x="5437149" y="998034"/>
                                <a:pt x="6021659" y="992459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1" name="Oval 90">
                          <a:extLst>
                            <a:ext uri="{FF2B5EF4-FFF2-40B4-BE49-F238E27FC236}">
                              <a16:creationId xmlns:a16="http://schemas.microsoft.com/office/drawing/2014/main" id="{B1CD9824-1EFB-8646-BC3F-6AEE6E8C9B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8968" y="2120413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2" name="Oval 91">
                          <a:extLst>
                            <a:ext uri="{FF2B5EF4-FFF2-40B4-BE49-F238E27FC236}">
                              <a16:creationId xmlns:a16="http://schemas.microsoft.com/office/drawing/2014/main" id="{B4B1EF07-D5ED-AB49-939C-277D597A14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8120" y="2213009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3" name="Oval 92">
                          <a:extLst>
                            <a:ext uri="{FF2B5EF4-FFF2-40B4-BE49-F238E27FC236}">
                              <a16:creationId xmlns:a16="http://schemas.microsoft.com/office/drawing/2014/main" id="{28A9056E-F5C4-F447-B6A3-05EA78E974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3039" y="2309837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4" name="Oval 93">
                          <a:extLst>
                            <a:ext uri="{FF2B5EF4-FFF2-40B4-BE49-F238E27FC236}">
                              <a16:creationId xmlns:a16="http://schemas.microsoft.com/office/drawing/2014/main" id="{358E5523-B971-5D4B-A9B2-D04BA0FD93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26424" y="2398954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5" name="Oval 94">
                          <a:extLst>
                            <a:ext uri="{FF2B5EF4-FFF2-40B4-BE49-F238E27FC236}">
                              <a16:creationId xmlns:a16="http://schemas.microsoft.com/office/drawing/2014/main" id="{67E48513-6DEB-4342-9476-462EBEB71E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49809" y="2480821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6" name="Oval 95">
                          <a:extLst>
                            <a:ext uri="{FF2B5EF4-FFF2-40B4-BE49-F238E27FC236}">
                              <a16:creationId xmlns:a16="http://schemas.microsoft.com/office/drawing/2014/main" id="{2A89018A-80C9-624B-B7D7-84355E21D4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3194" y="2546379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7" name="Oval 96">
                          <a:extLst>
                            <a:ext uri="{FF2B5EF4-FFF2-40B4-BE49-F238E27FC236}">
                              <a16:creationId xmlns:a16="http://schemas.microsoft.com/office/drawing/2014/main" id="{4F42E684-279E-7942-A35C-E4936E634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579" y="260720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8" name="Oval 97">
                          <a:extLst>
                            <a:ext uri="{FF2B5EF4-FFF2-40B4-BE49-F238E27FC236}">
                              <a16:creationId xmlns:a16="http://schemas.microsoft.com/office/drawing/2014/main" id="{9B1E674B-72F4-CF40-BD5E-F1815447C1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19964" y="2651716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99" name="Oval 98">
                          <a:extLst>
                            <a:ext uri="{FF2B5EF4-FFF2-40B4-BE49-F238E27FC236}">
                              <a16:creationId xmlns:a16="http://schemas.microsoft.com/office/drawing/2014/main" id="{0492C631-EC68-F94F-9DCB-4D78376FB2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43349" y="2693438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0" name="Oval 99">
                          <a:extLst>
                            <a:ext uri="{FF2B5EF4-FFF2-40B4-BE49-F238E27FC236}">
                              <a16:creationId xmlns:a16="http://schemas.microsoft.com/office/drawing/2014/main" id="{3C8C6F75-0D15-DA4A-B161-FB67D79DF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66734" y="2722990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1" name="Oval 100">
                          <a:extLst>
                            <a:ext uri="{FF2B5EF4-FFF2-40B4-BE49-F238E27FC236}">
                              <a16:creationId xmlns:a16="http://schemas.microsoft.com/office/drawing/2014/main" id="{CCAB062D-AC29-F946-9F3D-7CFFEC3CC9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90119" y="275175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2" name="Oval 101">
                          <a:extLst>
                            <a:ext uri="{FF2B5EF4-FFF2-40B4-BE49-F238E27FC236}">
                              <a16:creationId xmlns:a16="http://schemas.microsoft.com/office/drawing/2014/main" id="{23A61A5F-EF3C-7B42-9D05-06B2173C48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13504" y="277136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3" name="Oval 102">
                          <a:extLst>
                            <a:ext uri="{FF2B5EF4-FFF2-40B4-BE49-F238E27FC236}">
                              <a16:creationId xmlns:a16="http://schemas.microsoft.com/office/drawing/2014/main" id="{A1DFFE77-3D10-484D-A013-598704C93A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36889" y="2782330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4" name="Oval 103">
                          <a:extLst>
                            <a:ext uri="{FF2B5EF4-FFF2-40B4-BE49-F238E27FC236}">
                              <a16:creationId xmlns:a16="http://schemas.microsoft.com/office/drawing/2014/main" id="{8860D8D5-B321-1540-B42D-16A1FAC65E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0274" y="2786471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05" name="Oval 104">
                          <a:extLst>
                            <a:ext uri="{FF2B5EF4-FFF2-40B4-BE49-F238E27FC236}">
                              <a16:creationId xmlns:a16="http://schemas.microsoft.com/office/drawing/2014/main" id="{4BA86A47-E5B8-4F4B-92D2-5C4E16B1B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83666" y="2785385"/>
                          <a:ext cx="187019" cy="190500"/>
                        </a:xfrm>
                        <a:prstGeom prst="ellipse">
                          <a:avLst/>
                        </a:prstGeom>
                        <a:solidFill>
                          <a:srgbClr val="0095AB"/>
                        </a:solidFill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6277C8D6-0B49-314F-9463-DD53D94348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7135" y="2719238"/>
                      <a:ext cx="1811280" cy="195381"/>
                      <a:chOff x="4045346" y="2818240"/>
                      <a:chExt cx="1811280" cy="195381"/>
                    </a:xfrm>
                  </p:grpSpPr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4B5C4D20-5A27-A845-A0CC-28F9568022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45346" y="2913490"/>
                        <a:ext cx="1811280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" name="Oval 79">
                        <a:extLst>
                          <a:ext uri="{FF2B5EF4-FFF2-40B4-BE49-F238E27FC236}">
                            <a16:creationId xmlns:a16="http://schemas.microsoft.com/office/drawing/2014/main" id="{1FA45B40-4BD3-9D42-8520-9FDB8AE326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0864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1" name="Oval 80">
                        <a:extLst>
                          <a:ext uri="{FF2B5EF4-FFF2-40B4-BE49-F238E27FC236}">
                            <a16:creationId xmlns:a16="http://schemas.microsoft.com/office/drawing/2014/main" id="{F0895663-FC1F-944C-BE09-06436EDFD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4249" y="2818240"/>
                        <a:ext cx="187019" cy="190501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2" name="Oval 81">
                        <a:extLst>
                          <a:ext uri="{FF2B5EF4-FFF2-40B4-BE49-F238E27FC236}">
                            <a16:creationId xmlns:a16="http://schemas.microsoft.com/office/drawing/2014/main" id="{9DA31E0D-53F0-314F-A775-3C1D2CC250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16152" y="2818240"/>
                        <a:ext cx="187019" cy="190501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3" name="Oval 82">
                        <a:extLst>
                          <a:ext uri="{FF2B5EF4-FFF2-40B4-BE49-F238E27FC236}">
                            <a16:creationId xmlns:a16="http://schemas.microsoft.com/office/drawing/2014/main" id="{647F004A-527F-A84B-A727-ABFC9C8A3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40008" y="2823121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4" name="Oval 83">
                        <a:extLst>
                          <a:ext uri="{FF2B5EF4-FFF2-40B4-BE49-F238E27FC236}">
                            <a16:creationId xmlns:a16="http://schemas.microsoft.com/office/drawing/2014/main" id="{8A9C8D1F-C600-1145-93CC-01078BD1CD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1912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31FE5E8A-4ADC-184F-B7EA-AA2AEABEC7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7010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6" name="Oval 85">
                        <a:extLst>
                          <a:ext uri="{FF2B5EF4-FFF2-40B4-BE49-F238E27FC236}">
                            <a16:creationId xmlns:a16="http://schemas.microsoft.com/office/drawing/2014/main" id="{1ABD62EB-5538-3E4C-BD92-7A165EAC3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7671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87" name="Oval 86">
                        <a:extLst>
                          <a:ext uri="{FF2B5EF4-FFF2-40B4-BE49-F238E27FC236}">
                            <a16:creationId xmlns:a16="http://schemas.microsoft.com/office/drawing/2014/main" id="{974B7CCB-6D17-294C-B299-8B1D0E20E6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8332" y="2818240"/>
                        <a:ext cx="187019" cy="190500"/>
                      </a:xfrm>
                      <a:prstGeom prst="ellipse">
                        <a:avLst/>
                      </a:prstGeom>
                      <a:solidFill>
                        <a:srgbClr val="0095AB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2A0C879C-BCE6-7647-A540-F573B3C75814}"/>
                        </a:ext>
                      </a:extLst>
                    </p:cNvPr>
                    <p:cNvSpPr/>
                    <p:nvPr/>
                  </p:nvSpPr>
                  <p:spPr>
                    <a:xfrm rot="21388460">
                      <a:off x="6420782" y="2773963"/>
                      <a:ext cx="208241" cy="90835"/>
                    </a:xfrm>
                    <a:custGeom>
                      <a:avLst/>
                      <a:gdLst>
                        <a:gd name="connsiteX0" fmla="*/ 0 w 339634"/>
                        <a:gd name="connsiteY0" fmla="*/ 81738 h 191479"/>
                        <a:gd name="connsiteX1" fmla="*/ 41801 w 339634"/>
                        <a:gd name="connsiteY1" fmla="*/ 3361 h 191479"/>
                        <a:gd name="connsiteX2" fmla="*/ 94052 w 339634"/>
                        <a:gd name="connsiteY2" fmla="*/ 181016 h 191479"/>
                        <a:gd name="connsiteX3" fmla="*/ 135854 w 339634"/>
                        <a:gd name="connsiteY3" fmla="*/ 3361 h 191479"/>
                        <a:gd name="connsiteX4" fmla="*/ 172430 w 339634"/>
                        <a:gd name="connsiteY4" fmla="*/ 181016 h 191479"/>
                        <a:gd name="connsiteX5" fmla="*/ 214231 w 339634"/>
                        <a:gd name="connsiteY5" fmla="*/ 8586 h 191479"/>
                        <a:gd name="connsiteX6" fmla="*/ 256032 w 339634"/>
                        <a:gd name="connsiteY6" fmla="*/ 191466 h 191479"/>
                        <a:gd name="connsiteX7" fmla="*/ 297833 w 339634"/>
                        <a:gd name="connsiteY7" fmla="*/ 19037 h 191479"/>
                        <a:gd name="connsiteX8" fmla="*/ 339634 w 339634"/>
                        <a:gd name="connsiteY8" fmla="*/ 118314 h 191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9634" h="191479">
                          <a:moveTo>
                            <a:pt x="0" y="81738"/>
                          </a:moveTo>
                          <a:cubicBezTo>
                            <a:pt x="13063" y="34276"/>
                            <a:pt x="26126" y="-13185"/>
                            <a:pt x="41801" y="3361"/>
                          </a:cubicBezTo>
                          <a:cubicBezTo>
                            <a:pt x="57476" y="19907"/>
                            <a:pt x="78377" y="181016"/>
                            <a:pt x="94052" y="181016"/>
                          </a:cubicBezTo>
                          <a:cubicBezTo>
                            <a:pt x="109727" y="181016"/>
                            <a:pt x="122791" y="3361"/>
                            <a:pt x="135854" y="3361"/>
                          </a:cubicBezTo>
                          <a:cubicBezTo>
                            <a:pt x="148917" y="3361"/>
                            <a:pt x="159367" y="180145"/>
                            <a:pt x="172430" y="181016"/>
                          </a:cubicBezTo>
                          <a:cubicBezTo>
                            <a:pt x="185493" y="181887"/>
                            <a:pt x="200297" y="6844"/>
                            <a:pt x="214231" y="8586"/>
                          </a:cubicBezTo>
                          <a:cubicBezTo>
                            <a:pt x="228165" y="10328"/>
                            <a:pt x="242098" y="189724"/>
                            <a:pt x="256032" y="191466"/>
                          </a:cubicBezTo>
                          <a:cubicBezTo>
                            <a:pt x="269966" y="193208"/>
                            <a:pt x="283899" y="31229"/>
                            <a:pt x="297833" y="19037"/>
                          </a:cubicBezTo>
                          <a:cubicBezTo>
                            <a:pt x="311767" y="6845"/>
                            <a:pt x="325700" y="62579"/>
                            <a:pt x="339634" y="118314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03383257-EB9B-9E45-8505-658EC044AC2F}"/>
                        </a:ext>
                      </a:extLst>
                    </p:cNvPr>
                    <p:cNvCxnSpPr>
                      <a:cxnSpLocks/>
                      <a:endCxn id="77" idx="3"/>
                    </p:cNvCxnSpPr>
                    <p:nvPr/>
                  </p:nvCxnSpPr>
                  <p:spPr>
                    <a:xfrm flipV="1">
                      <a:off x="6629023" y="2820282"/>
                      <a:ext cx="428184" cy="3926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D8F86F8C-CA3C-CC4B-B306-9DB3ECB97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159" y="2724270"/>
                      <a:ext cx="384048" cy="192024"/>
                    </a:xfrm>
                    <a:prstGeom prst="roundRect">
                      <a:avLst>
                        <a:gd name="adj" fmla="val 36103"/>
                      </a:avLst>
                    </a:prstGeom>
                    <a:solidFill>
                      <a:srgbClr val="C55B1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78" name="Rounded Rectangle 77">
                      <a:extLst>
                        <a:ext uri="{FF2B5EF4-FFF2-40B4-BE49-F238E27FC236}">
                          <a16:creationId xmlns:a16="http://schemas.microsoft.com/office/drawing/2014/main" id="{2D10F2D4-A645-0D4E-8E9C-FB7280BBBDBF}"/>
                        </a:ext>
                      </a:extLst>
                    </p:cNvPr>
                    <p:cNvSpPr/>
                    <p:nvPr/>
                  </p:nvSpPr>
                  <p:spPr>
                    <a:xfrm rot="2022999">
                      <a:off x="712028" y="1872004"/>
                      <a:ext cx="384048" cy="192024"/>
                    </a:xfrm>
                    <a:prstGeom prst="roundRect">
                      <a:avLst>
                        <a:gd name="adj" fmla="val 36103"/>
                      </a:avLst>
                    </a:prstGeom>
                    <a:solidFill>
                      <a:srgbClr val="ED7D3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C3691A8-5E6B-6A43-95BC-5E25F1058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5267" y="5471220"/>
                <a:ext cx="55715" cy="18318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554779D-4EC1-BD4E-9760-F17B4324A32C}"/>
                  </a:ext>
                </a:extLst>
              </p:cNvPr>
              <p:cNvSpPr/>
              <p:nvPr/>
            </p:nvSpPr>
            <p:spPr>
              <a:xfrm>
                <a:off x="10456347" y="5489686"/>
                <a:ext cx="1305488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latin typeface="Helvetica Light" panose="020B0403020202020204" pitchFamily="34" charset="0"/>
                    <a:cs typeface="Helvetica Light"/>
                  </a:rPr>
                  <a:t>dimerization</a:t>
                </a:r>
              </a:p>
              <a:p>
                <a:pPr algn="ctr"/>
                <a:r>
                  <a:rPr lang="en-US" sz="1600">
                    <a:latin typeface="Helvetica Light" panose="020B0403020202020204" pitchFamily="34" charset="0"/>
                    <a:cs typeface="Helvetica Light"/>
                  </a:rPr>
                  <a:t>domain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CAC5FA6-5D0D-3A4B-95B0-7D96A72B3C84}"/>
                  </a:ext>
                </a:extLst>
              </p:cNvPr>
              <p:cNvSpPr/>
              <p:nvPr/>
            </p:nvSpPr>
            <p:spPr>
              <a:xfrm>
                <a:off x="6910485" y="6014642"/>
                <a:ext cx="167828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latin typeface="Helvetica Light" panose="020B0403020202020204" pitchFamily="34" charset="0"/>
                    <a:cs typeface="Helvetica Light"/>
                  </a:rPr>
                  <a:t>actin-binding</a:t>
                </a:r>
              </a:p>
              <a:p>
                <a:pPr algn="ctr"/>
                <a:r>
                  <a:rPr lang="en-US" sz="1600">
                    <a:latin typeface="Helvetica Light" panose="020B0403020202020204" pitchFamily="34" charset="0"/>
                    <a:cs typeface="Helvetica Light"/>
                  </a:rPr>
                  <a:t>domain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45706D-7C9F-2B40-AC40-76E337B0A237}"/>
                  </a:ext>
                </a:extLst>
              </p:cNvPr>
              <p:cNvSpPr/>
              <p:nvPr/>
            </p:nvSpPr>
            <p:spPr>
              <a:xfrm>
                <a:off x="7130736" y="5175273"/>
                <a:ext cx="13054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latin typeface="Helvetica Light" panose="020B0403020202020204" pitchFamily="34" charset="0"/>
                    <a:cs typeface="Helvetica Light"/>
                  </a:rPr>
                  <a:t>Ig domains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061A52-186A-E845-A3A6-CA1CE8E14A76}"/>
                </a:ext>
              </a:extLst>
            </p:cNvPr>
            <p:cNvSpPr/>
            <p:nvPr/>
          </p:nvSpPr>
          <p:spPr>
            <a:xfrm>
              <a:off x="8053695" y="2498379"/>
              <a:ext cx="312324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>
                  <a:latin typeface="Helvetica Light" panose="020B0403020202020204" pitchFamily="34" charset="0"/>
                  <a:cs typeface="Helvetica Light"/>
                </a:rPr>
                <a:t>Filamin C (FLNC)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5EAFA96-3020-E94A-98D7-D02AE196268E}"/>
              </a:ext>
            </a:extLst>
          </p:cNvPr>
          <p:cNvSpPr/>
          <p:nvPr/>
        </p:nvSpPr>
        <p:spPr>
          <a:xfrm>
            <a:off x="296820" y="293631"/>
            <a:ext cx="11598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 Light" panose="020B0403020202020204" pitchFamily="34" charset="0"/>
                <a:cs typeface="Helvetica Light"/>
              </a:rPr>
              <a:t>Filamin C has become a common link to cardiomyopathies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AB98621-FA50-5B44-A2C6-2D575EAF09AA}"/>
              </a:ext>
            </a:extLst>
          </p:cNvPr>
          <p:cNvGrpSpPr/>
          <p:nvPr/>
        </p:nvGrpSpPr>
        <p:grpSpPr>
          <a:xfrm>
            <a:off x="137176" y="3477055"/>
            <a:ext cx="5709380" cy="2888361"/>
            <a:chOff x="6434533" y="3827788"/>
            <a:chExt cx="5709380" cy="288836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08CFE39-BEDC-8A44-BADA-998DF54DD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44" t="13031" r="23003" b="16215"/>
            <a:stretch/>
          </p:blipFill>
          <p:spPr>
            <a:xfrm>
              <a:off x="8092902" y="4283845"/>
              <a:ext cx="2386762" cy="2432304"/>
            </a:xfrm>
            <a:prstGeom prst="ellipse">
              <a:avLst/>
            </a:prstGeom>
          </p:spPr>
        </p:pic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C492B75-AE81-FA4F-B570-A21D45F516BF}"/>
                </a:ext>
              </a:extLst>
            </p:cNvPr>
            <p:cNvGrpSpPr/>
            <p:nvPr/>
          </p:nvGrpSpPr>
          <p:grpSpPr>
            <a:xfrm>
              <a:off x="6434533" y="3827788"/>
              <a:ext cx="5709380" cy="2108563"/>
              <a:chOff x="6439541" y="3996427"/>
              <a:chExt cx="5709380" cy="2108563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DA44FAC-2151-5049-90F1-FE582ADD63B7}"/>
                  </a:ext>
                </a:extLst>
              </p:cNvPr>
              <p:cNvSpPr/>
              <p:nvPr/>
            </p:nvSpPr>
            <p:spPr>
              <a:xfrm>
                <a:off x="6439541" y="3996427"/>
                <a:ext cx="569171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>
                    <a:latin typeface="Helvetica Light" panose="020B0403020202020204" pitchFamily="34" charset="0"/>
                  </a:rPr>
                  <a:t>FLNC Variants in Patients with DCM</a:t>
                </a:r>
                <a:endParaRPr lang="en-US" sz="2200" baseline="3000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B11AD7F-9AD6-7445-A24D-EB02AB00B396}"/>
                  </a:ext>
                </a:extLst>
              </p:cNvPr>
              <p:cNvSpPr/>
              <p:nvPr/>
            </p:nvSpPr>
            <p:spPr>
              <a:xfrm>
                <a:off x="10122446" y="4966184"/>
                <a:ext cx="2026475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rgbClr val="BC345A"/>
                    </a:solidFill>
                    <a:latin typeface="Helvetica Light" panose="020B0403020202020204" pitchFamily="34" charset="0"/>
                  </a:rPr>
                  <a:t>Truncating</a:t>
                </a:r>
              </a:p>
              <a:p>
                <a:pPr algn="ctr"/>
                <a:r>
                  <a:rPr lang="en-US" sz="1600">
                    <a:latin typeface="Helvetica Light" panose="020B0403020202020204" pitchFamily="34" charset="0"/>
                  </a:rPr>
                  <a:t>(nonsense or frameshift)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3F53954-C53E-7746-A628-EF04900E103A}"/>
                  </a:ext>
                </a:extLst>
              </p:cNvPr>
              <p:cNvSpPr/>
              <p:nvPr/>
            </p:nvSpPr>
            <p:spPr>
              <a:xfrm>
                <a:off x="7505800" y="4474637"/>
                <a:ext cx="1458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rgbClr val="3580E0"/>
                    </a:solidFill>
                    <a:latin typeface="Helvetica Light" panose="020B0403020202020204" pitchFamily="34" charset="0"/>
                  </a:rPr>
                  <a:t>Splice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2A730D3-FA15-4646-B739-3A4E4323E44D}"/>
                  </a:ext>
                </a:extLst>
              </p:cNvPr>
              <p:cNvSpPr/>
              <p:nvPr/>
            </p:nvSpPr>
            <p:spPr>
              <a:xfrm>
                <a:off x="6787549" y="5735658"/>
                <a:ext cx="16080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rgbClr val="999999"/>
                    </a:solidFill>
                    <a:latin typeface="Helvetica Light" panose="020B0403020202020204" pitchFamily="34" charset="0"/>
                  </a:rPr>
                  <a:t>Missense</a:t>
                </a:r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C609382-5195-6F47-9114-17A4F60C591B}"/>
                </a:ext>
              </a:extLst>
            </p:cNvPr>
            <p:cNvSpPr/>
            <p:nvPr/>
          </p:nvSpPr>
          <p:spPr>
            <a:xfrm>
              <a:off x="8108091" y="5408949"/>
              <a:ext cx="858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Helvetica Light" panose="020B0403020202020204" pitchFamily="34" charset="0"/>
                </a:rPr>
                <a:t>~20%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68FDCF-FF5D-D249-B685-1E2919D5CE16}"/>
                </a:ext>
              </a:extLst>
            </p:cNvPr>
            <p:cNvSpPr/>
            <p:nvPr/>
          </p:nvSpPr>
          <p:spPr>
            <a:xfrm>
              <a:off x="8439976" y="4699803"/>
              <a:ext cx="858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Helvetica Light" panose="020B0403020202020204" pitchFamily="34" charset="0"/>
                </a:rPr>
                <a:t>~21%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CBAFB4-317C-0A41-86F8-A56D9C7F25D3}"/>
                </a:ext>
              </a:extLst>
            </p:cNvPr>
            <p:cNvSpPr/>
            <p:nvPr/>
          </p:nvSpPr>
          <p:spPr>
            <a:xfrm>
              <a:off x="9413205" y="5510508"/>
              <a:ext cx="858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Helvetica Light" panose="020B0403020202020204" pitchFamily="34" charset="0"/>
                </a:rPr>
                <a:t>~59%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673F467-6013-4B45-A28E-3DB288EEA9D3}"/>
              </a:ext>
            </a:extLst>
          </p:cNvPr>
          <p:cNvSpPr txBox="1"/>
          <p:nvPr/>
        </p:nvSpPr>
        <p:spPr>
          <a:xfrm>
            <a:off x="144837" y="6432510"/>
            <a:ext cx="3559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latin typeface="Helvetica Light" panose="020B0403020202020204" pitchFamily="34" charset="0"/>
              </a:rPr>
              <a:t>Verdonschot </a:t>
            </a:r>
            <a:r>
              <a:rPr lang="en-US" sz="1400" i="1">
                <a:latin typeface="HELVETICA LIGHT" panose="020B0403020202020204" pitchFamily="34" charset="0"/>
              </a:rPr>
              <a:t>et al</a:t>
            </a:r>
            <a:r>
              <a:rPr lang="en-US" sz="1400">
                <a:latin typeface="Helvetica Light" panose="020B0403020202020204" pitchFamily="34" charset="0"/>
              </a:rPr>
              <a:t>. (2020) </a:t>
            </a:r>
            <a:r>
              <a:rPr lang="en-US" sz="1400" i="1">
                <a:latin typeface="HELVETICA LIGHT" panose="020B0403020202020204" pitchFamily="34" charset="0"/>
              </a:rPr>
              <a:t>Human Mutation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678A20B-C114-3348-B348-81F44E614576}"/>
              </a:ext>
            </a:extLst>
          </p:cNvPr>
          <p:cNvSpPr txBox="1"/>
          <p:nvPr/>
        </p:nvSpPr>
        <p:spPr>
          <a:xfrm>
            <a:off x="6686724" y="5119263"/>
            <a:ext cx="505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Helvetica Light" panose="020B0403020202020204" pitchFamily="34" charset="0"/>
              </a:rPr>
              <a:t>FLNC variants found in all major forms of cardiomyopathy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4C3C78-C094-3842-9409-AD75A90D4A4C}"/>
              </a:ext>
            </a:extLst>
          </p:cNvPr>
          <p:cNvSpPr txBox="1"/>
          <p:nvPr/>
        </p:nvSpPr>
        <p:spPr>
          <a:xfrm>
            <a:off x="6545013" y="5891808"/>
            <a:ext cx="534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Helvetica Light" panose="020B0403020202020204" pitchFamily="34" charset="0"/>
              </a:rPr>
              <a:t>&gt;100 variants reported in past 5 years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4259EB5-1B5D-6543-95DA-05D31B5CEF53}"/>
              </a:ext>
            </a:extLst>
          </p:cNvPr>
          <p:cNvSpPr txBox="1"/>
          <p:nvPr/>
        </p:nvSpPr>
        <p:spPr>
          <a:xfrm>
            <a:off x="6695857" y="4269048"/>
            <a:ext cx="505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Helvetica Light" panose="020B0403020202020204" pitchFamily="34" charset="0"/>
              </a:rPr>
              <a:t>FLNC has &gt;12 known interaction partners in Z-disk &amp; costamere (including BAG3)</a:t>
            </a:r>
          </a:p>
        </p:txBody>
      </p:sp>
    </p:spTree>
    <p:extLst>
      <p:ext uri="{BB962C8B-B14F-4D97-AF65-F5344CB8AC3E}">
        <p14:creationId xmlns:p14="http://schemas.microsoft.com/office/powerpoint/2010/main" val="30473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A9AA7F8-6D5C-E341-863F-F71D4B658ABC}"/>
              </a:ext>
            </a:extLst>
          </p:cNvPr>
          <p:cNvGrpSpPr/>
          <p:nvPr/>
        </p:nvGrpSpPr>
        <p:grpSpPr>
          <a:xfrm>
            <a:off x="6498078" y="4073173"/>
            <a:ext cx="5512616" cy="2346993"/>
            <a:chOff x="6498078" y="3665171"/>
            <a:chExt cx="5512616" cy="23469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F6646C-9E83-D64C-BA44-5A24C51596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8078" y="4402857"/>
              <a:ext cx="5512616" cy="1609307"/>
              <a:chOff x="1750855" y="1711842"/>
              <a:chExt cx="8690290" cy="253697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BC2D68-143C-ED4E-8410-0959C6F2B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4961" b="39028"/>
              <a:stretch/>
            </p:blipFill>
            <p:spPr>
              <a:xfrm>
                <a:off x="1750855" y="1711842"/>
                <a:ext cx="8690290" cy="2469633"/>
              </a:xfrm>
              <a:prstGeom prst="rect">
                <a:avLst/>
              </a:prstGeom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A44EBE9-CFD5-A746-8ABE-70F8142EE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275" y="3822754"/>
                <a:ext cx="186754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958E80-FE15-C94D-B398-096C9CC19F22}"/>
                  </a:ext>
                </a:extLst>
              </p:cNvPr>
              <p:cNvSpPr/>
              <p:nvPr/>
            </p:nvSpPr>
            <p:spPr>
              <a:xfrm>
                <a:off x="2413953" y="3812142"/>
                <a:ext cx="956189" cy="43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Helvetica Light" panose="020B0403020202020204" pitchFamily="34" charset="0"/>
                    <a:cs typeface="Helvetica Light"/>
                  </a:rPr>
                  <a:t>50 µm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4E83228-5AF4-3C44-A151-E6E11273B7D7}"/>
                  </a:ext>
                </a:extLst>
              </p:cNvPr>
              <p:cNvSpPr/>
              <p:nvPr/>
            </p:nvSpPr>
            <p:spPr>
              <a:xfrm>
                <a:off x="7590296" y="1895897"/>
                <a:ext cx="1941282" cy="921861"/>
              </a:xfrm>
              <a:prstGeom prst="rect">
                <a:avLst/>
              </a:prstGeom>
              <a:solidFill>
                <a:srgbClr val="00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E93A3A"/>
                    </a:solidFill>
                    <a:latin typeface="Helvetica Light" panose="020B0403020202020204" pitchFamily="34" charset="0"/>
                    <a:cs typeface="Helvetica Light"/>
                  </a:rPr>
                  <a:t>𝛼-actinin</a:t>
                </a:r>
              </a:p>
              <a:p>
                <a:pPr algn="ctr"/>
                <a:r>
                  <a:rPr lang="en-US" sz="1600">
                    <a:solidFill>
                      <a:srgbClr val="0E4DF1"/>
                    </a:solidFill>
                    <a:latin typeface="Helvetica Light" panose="020B0403020202020204" pitchFamily="34" charset="0"/>
                    <a:cs typeface="Helvetica Light"/>
                  </a:rPr>
                  <a:t>DAPI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E5C4AF-B7BC-0A42-A0F9-3734532214CF}"/>
                </a:ext>
              </a:extLst>
            </p:cNvPr>
            <p:cNvSpPr txBox="1"/>
            <p:nvPr/>
          </p:nvSpPr>
          <p:spPr>
            <a:xfrm>
              <a:off x="6629653" y="3665171"/>
              <a:ext cx="5267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Helvetica Light" panose="020B0403020202020204" pitchFamily="34" charset="0"/>
                </a:rPr>
                <a:t>Use fluorescently-tagged human stem cell-derived cardiomyocytes (Allen Institute, UW)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364A2-9714-6749-8F26-1CF617F546A8}"/>
              </a:ext>
            </a:extLst>
          </p:cNvPr>
          <p:cNvSpPr/>
          <p:nvPr/>
        </p:nvSpPr>
        <p:spPr>
          <a:xfrm>
            <a:off x="294654" y="145446"/>
            <a:ext cx="8307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Next 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638BB-B604-D940-BBE7-68F50AC0D31F}"/>
              </a:ext>
            </a:extLst>
          </p:cNvPr>
          <p:cNvSpPr txBox="1"/>
          <p:nvPr/>
        </p:nvSpPr>
        <p:spPr>
          <a:xfrm>
            <a:off x="294654" y="759198"/>
            <a:ext cx="662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Quantify damage-induced BAG3 localization kinetics in healthy adult mouse CMs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Capture nuclear migration? Is there a dependence of ablation proximity to nucleus?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D426C-8157-6B43-9F87-326A2C11D384}"/>
              </a:ext>
            </a:extLst>
          </p:cNvPr>
          <p:cNvSpPr txBox="1"/>
          <p:nvPr/>
        </p:nvSpPr>
        <p:spPr>
          <a:xfrm>
            <a:off x="312021" y="4132620"/>
            <a:ext cx="60977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Does Filamin C also localize to sites of damage in cardiomyocytes? </a:t>
            </a:r>
            <a:b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</a:br>
            <a:endParaRPr lang="en-US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Is there sarcomere injury-induced nuclear migration in cardiomyocytes?</a:t>
            </a:r>
            <a:b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</a:br>
            <a:endParaRPr lang="en-US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Does sarcomere repair depend on Filamin C and/or BAG3 (and/or their interaction)?</a:t>
            </a:r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04F529-E93A-DB47-8B93-A6399B5D4A8E}"/>
              </a:ext>
            </a:extLst>
          </p:cNvPr>
          <p:cNvSpPr/>
          <p:nvPr/>
        </p:nvSpPr>
        <p:spPr>
          <a:xfrm>
            <a:off x="294654" y="3749561"/>
            <a:ext cx="100382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Future directions (Joe at UW)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9FF7E7-E9D8-CE48-8AF4-1036A3A1106C}"/>
              </a:ext>
            </a:extLst>
          </p:cNvPr>
          <p:cNvGrpSpPr/>
          <p:nvPr/>
        </p:nvGrpSpPr>
        <p:grpSpPr>
          <a:xfrm>
            <a:off x="9560280" y="897689"/>
            <a:ext cx="2195916" cy="2531311"/>
            <a:chOff x="8400019" y="488273"/>
            <a:chExt cx="2195916" cy="25313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1B926B-267C-A643-9F31-02BC7F611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0019" y="488273"/>
              <a:ext cx="2195916" cy="228375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AF80F0-800A-F742-8102-1064CE5BA048}"/>
                </a:ext>
              </a:extLst>
            </p:cNvPr>
            <p:cNvSpPr txBox="1"/>
            <p:nvPr/>
          </p:nvSpPr>
          <p:spPr>
            <a:xfrm>
              <a:off x="8512771" y="2757974"/>
              <a:ext cx="1970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Helvetica Light" panose="020B0403020202020204" pitchFamily="34" charset="0"/>
                </a:rPr>
                <a:t>Roman </a:t>
              </a:r>
              <a:r>
                <a:rPr lang="en-US" sz="1100" i="1">
                  <a:solidFill>
                    <a:schemeClr val="bg1"/>
                  </a:solidFill>
                  <a:latin typeface="HELVETICA LIGHT" panose="020B0403020202020204" pitchFamily="34" charset="0"/>
                </a:rPr>
                <a:t>et al.</a:t>
              </a:r>
              <a:r>
                <a:rPr lang="en-US" sz="1100">
                  <a:solidFill>
                    <a:schemeClr val="bg1"/>
                  </a:solidFill>
                  <a:latin typeface="Helvetica Light" panose="020B0403020202020204" pitchFamily="34" charset="0"/>
                </a:rPr>
                <a:t> (2021) </a:t>
              </a:r>
              <a:r>
                <a:rPr lang="en-US" sz="1100" i="1">
                  <a:solidFill>
                    <a:schemeClr val="bg1"/>
                  </a:solidFill>
                  <a:latin typeface="HELVETICA LIGHT" panose="020B0403020202020204" pitchFamily="34" charset="0"/>
                </a:rPr>
                <a:t>Science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F248E0C-006F-6146-B79F-330DA43387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87" r="25383" b="24694"/>
          <a:stretch/>
        </p:blipFill>
        <p:spPr>
          <a:xfrm>
            <a:off x="7362536" y="897689"/>
            <a:ext cx="1970411" cy="75106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33EB87-1F18-B944-8BC5-E0F63F0B2FC3}"/>
              </a:ext>
            </a:extLst>
          </p:cNvPr>
          <p:cNvSpPr txBox="1"/>
          <p:nvPr/>
        </p:nvSpPr>
        <p:spPr>
          <a:xfrm>
            <a:off x="294653" y="1988504"/>
            <a:ext cx="8018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>
                <a:solidFill>
                  <a:schemeClr val="bg1"/>
                </a:solidFill>
                <a:latin typeface="Helvetica Light" panose="020B0403020202020204" pitchFamily="34" charset="0"/>
              </a:rPr>
              <a:t>Cross BAG3-GFP</a:t>
            </a:r>
            <a:r>
              <a:rPr lang="en-US" sz="1800" baseline="30000">
                <a:solidFill>
                  <a:schemeClr val="bg1"/>
                </a:solidFill>
                <a:latin typeface="Helvetica Light" panose="020B0403020202020204" pitchFamily="34" charset="0"/>
              </a:rPr>
              <a:t>+/+</a:t>
            </a:r>
            <a:r>
              <a:rPr lang="en-US" sz="1800">
                <a:solidFill>
                  <a:schemeClr val="bg1"/>
                </a:solidFill>
                <a:latin typeface="Helvetica Light" panose="020B0403020202020204" pitchFamily="34" charset="0"/>
              </a:rPr>
              <a:t>mice with FLNC-icKO mice?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Determine dependence of Filamin C in BAG3 recruitment to sites of sarcomere damage. </a:t>
            </a:r>
            <a:b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</a:br>
            <a:endParaRPr lang="en-US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Switch to either neonatal mouse cardiomycoytes or human stem cell-derived cardiomyocytes (or both) to enable long-term time-lapse imaging</a:t>
            </a:r>
          </a:p>
        </p:txBody>
      </p:sp>
    </p:spTree>
    <p:extLst>
      <p:ext uri="{BB962C8B-B14F-4D97-AF65-F5344CB8AC3E}">
        <p14:creationId xmlns:p14="http://schemas.microsoft.com/office/powerpoint/2010/main" val="13532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20A52-27F3-DC48-8D01-3526B207A2E1}"/>
              </a:ext>
            </a:extLst>
          </p:cNvPr>
          <p:cNvSpPr txBox="1"/>
          <p:nvPr/>
        </p:nvSpPr>
        <p:spPr>
          <a:xfrm>
            <a:off x="3003647" y="1259175"/>
            <a:ext cx="618470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>
                <a:latin typeface="Helvetica Light" pitchFamily="2" charset="0"/>
              </a:rPr>
              <a:t>EXTRA</a:t>
            </a:r>
          </a:p>
          <a:p>
            <a:pPr algn="ctr"/>
            <a:r>
              <a:rPr lang="en-US" sz="13800">
                <a:latin typeface="Helvetica Light" pitchFamily="2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25452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E5E1C-6677-F34A-BE76-F329EDFCA186}"/>
              </a:ext>
            </a:extLst>
          </p:cNvPr>
          <p:cNvSpPr txBox="1"/>
          <p:nvPr/>
        </p:nvSpPr>
        <p:spPr>
          <a:xfrm>
            <a:off x="3391787" y="3519377"/>
            <a:ext cx="6549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BAG3 helps rid the myocyte of misfolded and degraded proteins but also maintains the homeostatic balance between filamin breakdown and filamin production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2A16F-5797-864F-B6AA-E012EE114421}"/>
              </a:ext>
            </a:extLst>
          </p:cNvPr>
          <p:cNvSpPr txBox="1"/>
          <p:nvPr/>
        </p:nvSpPr>
        <p:spPr>
          <a:xfrm>
            <a:off x="893135" y="1414130"/>
            <a:ext cx="971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For example, mutations in sarcomere genes such as desmin, </a:t>
            </a:r>
            <a:r>
              <a:rPr lang="el-GR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α</a:t>
            </a: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B-crystallin, myotilin, Z-band alternatively spliced PDZ motif containing protein (ZASP) and filamin C result in phenotypes that are very similar to that seen in cells in which BAG3 has been knocked down. Thus, the co-chaperone BAG3 and the chaperone Hsc70 play a critical role in maintaining the structural integrity of the sarcomere especially during mechanical stress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FE6A8-E27A-5349-8036-646688B6E98E}"/>
              </a:ext>
            </a:extLst>
          </p:cNvPr>
          <p:cNvSpPr txBox="1"/>
          <p:nvPr/>
        </p:nvSpPr>
        <p:spPr>
          <a:xfrm>
            <a:off x="1137685" y="4869712"/>
            <a:ext cx="743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finding—that mutations in BAG3 were associated with the development of disrupted Z-disk structure, myofibrillar degeneration and disorganization—led Hishiya and colleagues to assess the effects of BAG3 in neonatal rat myocytes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A2BEE-4ABD-AF4F-9FBC-BA63FC49FC8D}"/>
              </a:ext>
            </a:extLst>
          </p:cNvPr>
          <p:cNvSpPr txBox="1"/>
          <p:nvPr/>
        </p:nvSpPr>
        <p:spPr>
          <a:xfrm>
            <a:off x="0" y="61193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effectLst/>
              </a:rPr>
              <a:t>Homozygous expression of the myofibrillar myopathy-associated p.W2710X filamin C variant reveals major pathomechanisms of sarcomeric lesion formation – Schuld et al., 2020 Acta Neuropathologica Comm. (Fürst Group)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8469F-349C-C648-AC31-9B998283DE7C}"/>
              </a:ext>
            </a:extLst>
          </p:cNvPr>
          <p:cNvSpPr txBox="1"/>
          <p:nvPr/>
        </p:nvSpPr>
        <p:spPr>
          <a:xfrm>
            <a:off x="6096000" y="2321004"/>
            <a:ext cx="520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Hom = homozygous mice for FLNC mutation W2711X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0F7D6-96F7-7041-A010-65617DB6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880" y="3429000"/>
            <a:ext cx="2755076" cy="3091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4C7CD-63B1-CB42-A9B8-866171B63A70}"/>
              </a:ext>
            </a:extLst>
          </p:cNvPr>
          <p:cNvSpPr txBox="1"/>
          <p:nvPr/>
        </p:nvSpPr>
        <p:spPr>
          <a:xfrm>
            <a:off x="8729806" y="3059668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Mouse WT Filamin C Expression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618B2-80F2-BF42-A4DE-EFA6C3AD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24" y="3059668"/>
            <a:ext cx="2290056" cy="33245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E75F96-34BF-F84C-8D0A-D1F4B35991F2}"/>
              </a:ext>
            </a:extLst>
          </p:cNvPr>
          <p:cNvGrpSpPr/>
          <p:nvPr/>
        </p:nvGrpSpPr>
        <p:grpSpPr>
          <a:xfrm>
            <a:off x="311905" y="1790531"/>
            <a:ext cx="5805072" cy="3415180"/>
            <a:chOff x="311905" y="1790531"/>
            <a:chExt cx="5805072" cy="34151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1DC48D-1799-CD4A-9128-625CBAE59381}"/>
                </a:ext>
              </a:extLst>
            </p:cNvPr>
            <p:cNvSpPr txBox="1"/>
            <p:nvPr/>
          </p:nvSpPr>
          <p:spPr>
            <a:xfrm>
              <a:off x="443629" y="1790531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Light" panose="020B0403020202020204" pitchFamily="34" charset="0"/>
                </a:rPr>
                <a:t>Exercise-induced sarcomere lesions in mouse soleus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F5A68C-6AF4-414A-ABC9-E84DA929C52B}"/>
                </a:ext>
              </a:extLst>
            </p:cNvPr>
            <p:cNvGrpSpPr/>
            <p:nvPr/>
          </p:nvGrpSpPr>
          <p:grpSpPr>
            <a:xfrm>
              <a:off x="311905" y="2263714"/>
              <a:ext cx="5598243" cy="2941997"/>
              <a:chOff x="327490" y="791174"/>
              <a:chExt cx="5598243" cy="29419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8CEC44-A55A-D942-876B-0DD097AF9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69" t="1963" r="1136" b="51676"/>
              <a:stretch/>
            </p:blipFill>
            <p:spPr>
              <a:xfrm>
                <a:off x="666044" y="1103327"/>
                <a:ext cx="5259689" cy="262984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FBD9C-39F3-3E40-AAB2-B7FE9DF6963A}"/>
                  </a:ext>
                </a:extLst>
              </p:cNvPr>
              <p:cNvSpPr txBox="1"/>
              <p:nvPr/>
            </p:nvSpPr>
            <p:spPr>
              <a:xfrm rot="16200000">
                <a:off x="74215" y="1564305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Control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CD2E1D-6F07-7E4F-8599-09FE568D1BFE}"/>
                  </a:ext>
                </a:extLst>
              </p:cNvPr>
              <p:cNvSpPr txBox="1"/>
              <p:nvPr/>
            </p:nvSpPr>
            <p:spPr>
              <a:xfrm rot="16200000">
                <a:off x="-57231" y="2870468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FLNC mut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E49CCE-2316-3E48-87EA-B3269693088C}"/>
                  </a:ext>
                </a:extLst>
              </p:cNvPr>
              <p:cNvSpPr txBox="1"/>
              <p:nvPr/>
            </p:nvSpPr>
            <p:spPr>
              <a:xfrm>
                <a:off x="974762" y="796949"/>
                <a:ext cx="6639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E93A3A"/>
                    </a:solidFill>
                    <a:latin typeface="HELVETICA LIGHT" panose="020B0403020202020204" pitchFamily="34" charset="0"/>
                  </a:rPr>
                  <a:t>BAG3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B586B9-85DD-9549-8E31-785D407AC048}"/>
                  </a:ext>
                </a:extLst>
              </p:cNvPr>
              <p:cNvSpPr txBox="1"/>
              <p:nvPr/>
            </p:nvSpPr>
            <p:spPr>
              <a:xfrm>
                <a:off x="2359852" y="791176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00B050"/>
                    </a:solidFill>
                    <a:latin typeface="HELVETICA LIGHT" panose="020B0403020202020204" pitchFamily="34" charset="0"/>
                  </a:rPr>
                  <a:t>FLNC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B7AFA6-07BD-6E4A-AE90-FFC4B266DC31}"/>
                  </a:ext>
                </a:extLst>
              </p:cNvPr>
              <p:cNvSpPr txBox="1"/>
              <p:nvPr/>
            </p:nvSpPr>
            <p:spPr>
              <a:xfrm>
                <a:off x="3411538" y="791175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0E4DF1"/>
                    </a:solidFill>
                    <a:latin typeface="HELVETICA LIGHT" panose="020B0403020202020204" pitchFamily="34" charset="0"/>
                  </a:rPr>
                  <a:t>Titin (z-disk)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9BF0E-DA76-B34C-95AE-6885C84ACB04}"/>
                  </a:ext>
                </a:extLst>
              </p:cNvPr>
              <p:cNvSpPr txBox="1"/>
              <p:nvPr/>
            </p:nvSpPr>
            <p:spPr>
              <a:xfrm>
                <a:off x="4935774" y="791174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Merge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FBEA0-BD20-A647-B241-33766B1CD6DB}"/>
              </a:ext>
            </a:extLst>
          </p:cNvPr>
          <p:cNvSpPr/>
          <p:nvPr/>
        </p:nvSpPr>
        <p:spPr>
          <a:xfrm>
            <a:off x="265360" y="212357"/>
            <a:ext cx="11926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The interaction between FLNC and BAG3 may be required for sarcomere damage repair </a:t>
            </a:r>
          </a:p>
        </p:txBody>
      </p:sp>
    </p:spTree>
    <p:extLst>
      <p:ext uri="{BB962C8B-B14F-4D97-AF65-F5344CB8AC3E}">
        <p14:creationId xmlns:p14="http://schemas.microsoft.com/office/powerpoint/2010/main" val="24290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6F779A9-2B1F-2346-89BF-F21949FC9D1A}"/>
              </a:ext>
            </a:extLst>
          </p:cNvPr>
          <p:cNvSpPr/>
          <p:nvPr/>
        </p:nvSpPr>
        <p:spPr>
          <a:xfrm>
            <a:off x="265360" y="290416"/>
            <a:ext cx="11926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What is the role of the BAG3-FLNC interaction in Z-disk maintenance in the heart?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FCD95-1808-9440-A66E-F3CBACE13C78}"/>
              </a:ext>
            </a:extLst>
          </p:cNvPr>
          <p:cNvSpPr txBox="1"/>
          <p:nvPr/>
        </p:nvSpPr>
        <p:spPr>
          <a:xfrm>
            <a:off x="917878" y="2325264"/>
            <a:ext cx="556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Can cardiac Z-disks repair themselves without Filamin C (or BAG3)?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2FC37-EB11-4943-8F8A-62D00057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12" y="2319985"/>
            <a:ext cx="4349075" cy="28380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F0C79CB-19F9-E844-8F88-D663495FD087}"/>
              </a:ext>
            </a:extLst>
          </p:cNvPr>
          <p:cNvSpPr txBox="1"/>
          <p:nvPr/>
        </p:nvSpPr>
        <p:spPr>
          <a:xfrm>
            <a:off x="613078" y="1804049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Big-picture research questions: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69FBF0-BD5E-E34D-9B2E-FB2354F5C8FF}"/>
              </a:ext>
            </a:extLst>
          </p:cNvPr>
          <p:cNvSpPr txBox="1"/>
          <p:nvPr/>
        </p:nvSpPr>
        <p:spPr>
          <a:xfrm>
            <a:off x="917878" y="3092700"/>
            <a:ext cx="585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Does BAG3 and/or Filamin C localize to damaged Z-disks in the heart?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84BC0F-F294-0C4A-88C2-48BFC859A734}"/>
              </a:ext>
            </a:extLst>
          </p:cNvPr>
          <p:cNvSpPr txBox="1"/>
          <p:nvPr/>
        </p:nvSpPr>
        <p:spPr>
          <a:xfrm>
            <a:off x="917878" y="3860136"/>
            <a:ext cx="556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Does BAG3 localization depend on its interaction with Filamin C (and vice-versa)?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AB2048-CD4C-2449-A4AA-20C2CB542697}"/>
              </a:ext>
            </a:extLst>
          </p:cNvPr>
          <p:cNvSpPr txBox="1"/>
          <p:nvPr/>
        </p:nvSpPr>
        <p:spPr>
          <a:xfrm>
            <a:off x="917878" y="4623307"/>
            <a:ext cx="6023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Does the nucleus migrate to sites of damage in cardiomyocytes? (and what about if FLNC is gone?)</a:t>
            </a:r>
          </a:p>
        </p:txBody>
      </p:sp>
    </p:spTree>
    <p:extLst>
      <p:ext uri="{BB962C8B-B14F-4D97-AF65-F5344CB8AC3E}">
        <p14:creationId xmlns:p14="http://schemas.microsoft.com/office/powerpoint/2010/main" val="38088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8FFAC0-B4B6-2244-95C5-485E710EB999}"/>
              </a:ext>
            </a:extLst>
          </p:cNvPr>
          <p:cNvSpPr/>
          <p:nvPr/>
        </p:nvSpPr>
        <p:spPr>
          <a:xfrm>
            <a:off x="260705" y="245884"/>
            <a:ext cx="11931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 Light" panose="020B0403020202020204" pitchFamily="34" charset="0"/>
                <a:cs typeface="Helvetica Light"/>
              </a:rPr>
              <a:t>Animal models of Filamin knockdown show a breakdown of subcellular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B9ED-2F7C-0246-8743-B5D5DA4526C1}"/>
              </a:ext>
            </a:extLst>
          </p:cNvPr>
          <p:cNvSpPr txBox="1"/>
          <p:nvPr/>
        </p:nvSpPr>
        <p:spPr>
          <a:xfrm>
            <a:off x="8656929" y="6416089"/>
            <a:ext cx="3429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 Light" panose="020B0403020202020204" pitchFamily="34" charset="0"/>
              </a:rPr>
              <a:t>González-Morales </a:t>
            </a:r>
            <a:r>
              <a:rPr lang="en-US" sz="1200" i="1">
                <a:latin typeface="HELVETICA LIGHT" panose="020B0403020202020204" pitchFamily="34" charset="0"/>
              </a:rPr>
              <a:t>et al.</a:t>
            </a:r>
            <a:r>
              <a:rPr lang="en-US" sz="1200">
                <a:latin typeface="Helvetica Light" panose="020B0403020202020204" pitchFamily="34" charset="0"/>
              </a:rPr>
              <a:t>, (2017) </a:t>
            </a:r>
            <a:r>
              <a:rPr lang="en-US" sz="1200" i="1">
                <a:latin typeface="HELVETICA LIGHT" panose="020B0403020202020204" pitchFamily="34" charset="0"/>
              </a:rPr>
              <a:t>PLOS Genetics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7DD9-90AB-1B4F-91A4-E0AF87BEAD81}"/>
              </a:ext>
            </a:extLst>
          </p:cNvPr>
          <p:cNvSpPr txBox="1"/>
          <p:nvPr/>
        </p:nvSpPr>
        <p:spPr>
          <a:xfrm>
            <a:off x="105927" y="6416089"/>
            <a:ext cx="3084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 Light" panose="020B0403020202020204" pitchFamily="34" charset="0"/>
              </a:rPr>
              <a:t>Fujita </a:t>
            </a:r>
            <a:r>
              <a:rPr lang="en-US" sz="1200" i="1">
                <a:latin typeface="HELVETICA LIGHT" panose="020B0403020202020204" pitchFamily="34" charset="0"/>
              </a:rPr>
              <a:t>et al.</a:t>
            </a:r>
            <a:r>
              <a:rPr lang="en-US" sz="1200">
                <a:latin typeface="Helvetica Light" panose="020B0403020202020204" pitchFamily="34" charset="0"/>
              </a:rPr>
              <a:t>, (2012) </a:t>
            </a:r>
            <a:r>
              <a:rPr lang="en-US" sz="1200" i="1">
                <a:latin typeface="HELVETICA LIGHT" panose="020B0403020202020204" pitchFamily="34" charset="0"/>
              </a:rPr>
              <a:t>Developmental Biology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DC406-47E2-3349-9BD5-1C8453E55D62}"/>
              </a:ext>
            </a:extLst>
          </p:cNvPr>
          <p:cNvGrpSpPr/>
          <p:nvPr/>
        </p:nvGrpSpPr>
        <p:grpSpPr>
          <a:xfrm>
            <a:off x="-68357" y="1682312"/>
            <a:ext cx="5324023" cy="3970585"/>
            <a:chOff x="-68357" y="1287201"/>
            <a:chExt cx="5324023" cy="3970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C44DAF-EF68-C941-92A9-8B40C8FC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18074"/>
            <a:stretch/>
          </p:blipFill>
          <p:spPr>
            <a:xfrm>
              <a:off x="563284" y="1917059"/>
              <a:ext cx="4032985" cy="16480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AB0F5E-8D90-8A4B-9FE9-C6C9F26D7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18074"/>
            <a:stretch/>
          </p:blipFill>
          <p:spPr>
            <a:xfrm>
              <a:off x="572909" y="3609706"/>
              <a:ext cx="4023360" cy="1648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EAF81-71F8-744C-9734-943F013B3748}"/>
                </a:ext>
              </a:extLst>
            </p:cNvPr>
            <p:cNvSpPr txBox="1"/>
            <p:nvPr/>
          </p:nvSpPr>
          <p:spPr>
            <a:xfrm>
              <a:off x="-68357" y="1287201"/>
              <a:ext cx="5324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70C0"/>
                  </a:solidFill>
                  <a:latin typeface="Helvetica Light" panose="020B0403020202020204" pitchFamily="34" charset="0"/>
                </a:rPr>
                <a:t>Fish embryo skeletal muscle</a:t>
              </a:r>
              <a:endParaRPr lang="en-US" sz="2000" i="1">
                <a:solidFill>
                  <a:srgbClr val="0070C0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36628-A939-E34A-8700-2886580D7DBF}"/>
                </a:ext>
              </a:extLst>
            </p:cNvPr>
            <p:cNvSpPr txBox="1"/>
            <p:nvPr/>
          </p:nvSpPr>
          <p:spPr>
            <a:xfrm>
              <a:off x="1278021" y="1648265"/>
              <a:ext cx="742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WT</a:t>
              </a:r>
              <a:endParaRPr lang="en-US" sz="1600" i="1">
                <a:latin typeface="HELVETICA LIGHT" panose="020B0403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2ACB61-D5B3-7843-910D-4A817D508670}"/>
                </a:ext>
              </a:extLst>
            </p:cNvPr>
            <p:cNvSpPr txBox="1"/>
            <p:nvPr/>
          </p:nvSpPr>
          <p:spPr>
            <a:xfrm>
              <a:off x="2832292" y="1648265"/>
              <a:ext cx="1561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Filamin-KD</a:t>
              </a:r>
              <a:endParaRPr lang="en-US" sz="1600" i="1">
                <a:latin typeface="HELVETICA LIGHT" panose="020B0403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FF4F9-D647-6246-BBB3-F936DE308037}"/>
              </a:ext>
            </a:extLst>
          </p:cNvPr>
          <p:cNvGrpSpPr/>
          <p:nvPr/>
        </p:nvGrpSpPr>
        <p:grpSpPr>
          <a:xfrm>
            <a:off x="5201225" y="1682312"/>
            <a:ext cx="6535978" cy="4015862"/>
            <a:chOff x="5201225" y="1287201"/>
            <a:chExt cx="6535978" cy="40158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27C714-FF6B-7F46-95EF-F91EE0E65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876"/>
            <a:stretch/>
          </p:blipFill>
          <p:spPr>
            <a:xfrm>
              <a:off x="5554155" y="1691183"/>
              <a:ext cx="6183048" cy="36118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244B52-5C0F-0F43-B1D9-193D4EE5326B}"/>
                </a:ext>
              </a:extLst>
            </p:cNvPr>
            <p:cNvSpPr txBox="1"/>
            <p:nvPr/>
          </p:nvSpPr>
          <p:spPr>
            <a:xfrm>
              <a:off x="6151132" y="1287201"/>
              <a:ext cx="501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70C0"/>
                  </a:solidFill>
                  <a:latin typeface="Helvetica Light" panose="020B0403020202020204" pitchFamily="34" charset="0"/>
                </a:rPr>
                <a:t>Drosophila IFM</a:t>
              </a:r>
              <a:endParaRPr lang="en-US" sz="2000" i="1">
                <a:solidFill>
                  <a:srgbClr val="0070C0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DB9D38-413B-D044-BDC6-41F05AFFB6EE}"/>
                </a:ext>
              </a:extLst>
            </p:cNvPr>
            <p:cNvSpPr txBox="1"/>
            <p:nvPr/>
          </p:nvSpPr>
          <p:spPr>
            <a:xfrm rot="16200000">
              <a:off x="4999157" y="2222956"/>
              <a:ext cx="742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WT</a:t>
              </a:r>
              <a:endParaRPr lang="en-US" sz="1600" i="1">
                <a:latin typeface="HELVETICA LIGHT" panose="020B0403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9F719-11A4-2044-9A09-8487C0D502B1}"/>
                </a:ext>
              </a:extLst>
            </p:cNvPr>
            <p:cNvSpPr txBox="1"/>
            <p:nvPr/>
          </p:nvSpPr>
          <p:spPr>
            <a:xfrm rot="16200000">
              <a:off x="4589935" y="3994596"/>
              <a:ext cx="1561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Filamin-KD</a:t>
              </a:r>
              <a:endParaRPr lang="en-US" sz="1600" i="1"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3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8FFAC0-B4B6-2244-95C5-485E710EB999}"/>
              </a:ext>
            </a:extLst>
          </p:cNvPr>
          <p:cNvSpPr/>
          <p:nvPr/>
        </p:nvSpPr>
        <p:spPr>
          <a:xfrm>
            <a:off x="381999" y="225191"/>
            <a:ext cx="109852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Helvetica Light" panose="020B0403020202020204" pitchFamily="34" charset="0"/>
                <a:cs typeface="Helvetica Light"/>
              </a:rPr>
              <a:t>Human stem-cell derived cardiomyocytes without Filamin C exhibit reduced sarcomere content &amp; contractility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C474B-04D0-2B45-B864-3C65655CCE3C}"/>
              </a:ext>
            </a:extLst>
          </p:cNvPr>
          <p:cNvGrpSpPr>
            <a:grpSpLocks noChangeAspect="1"/>
          </p:cNvGrpSpPr>
          <p:nvPr/>
        </p:nvGrpSpPr>
        <p:grpSpPr>
          <a:xfrm>
            <a:off x="381999" y="1804084"/>
            <a:ext cx="2755393" cy="2932518"/>
            <a:chOff x="2214339" y="2169926"/>
            <a:chExt cx="2773018" cy="2951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04DA44-92A3-164F-9824-356A786CD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29" r="6404"/>
            <a:stretch/>
          </p:blipFill>
          <p:spPr>
            <a:xfrm>
              <a:off x="2214339" y="2510645"/>
              <a:ext cx="2773018" cy="26105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D336D5-895B-5F43-8C74-1FB5A229C834}"/>
                </a:ext>
              </a:extLst>
            </p:cNvPr>
            <p:cNvSpPr txBox="1"/>
            <p:nvPr/>
          </p:nvSpPr>
          <p:spPr>
            <a:xfrm>
              <a:off x="3175594" y="2169926"/>
              <a:ext cx="850509" cy="340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Control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9BBA51-5C69-B441-BD49-90EDCF2847AD}"/>
              </a:ext>
            </a:extLst>
          </p:cNvPr>
          <p:cNvGrpSpPr>
            <a:grpSpLocks noChangeAspect="1"/>
          </p:cNvGrpSpPr>
          <p:nvPr/>
        </p:nvGrpSpPr>
        <p:grpSpPr>
          <a:xfrm>
            <a:off x="3340606" y="1804084"/>
            <a:ext cx="2755393" cy="2932518"/>
            <a:chOff x="5445182" y="2167872"/>
            <a:chExt cx="2773019" cy="2951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C679EE-D268-5142-98ED-9C797F9B8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0994" r="8720"/>
            <a:stretch/>
          </p:blipFill>
          <p:spPr>
            <a:xfrm>
              <a:off x="5445182" y="2508591"/>
              <a:ext cx="2773019" cy="2610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D830AC-4B33-5043-B61C-CF7B06B510F6}"/>
                </a:ext>
              </a:extLst>
            </p:cNvPr>
            <p:cNvSpPr txBox="1"/>
            <p:nvPr/>
          </p:nvSpPr>
          <p:spPr>
            <a:xfrm>
              <a:off x="6376591" y="2167872"/>
              <a:ext cx="910200" cy="340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Helvetica Light" panose="020B0403020202020204" pitchFamily="34" charset="0"/>
                </a:rPr>
                <a:t>FLNC</a:t>
              </a:r>
              <a:r>
                <a:rPr lang="en-US" baseline="30000">
                  <a:latin typeface="Helvetica Light" panose="020B0403020202020204" pitchFamily="34" charset="0"/>
                </a:rPr>
                <a:t>–/–</a:t>
              </a:r>
              <a:endParaRPr lang="en-US" sz="1600" baseline="30000">
                <a:latin typeface="Helvetica Light" panose="020B0403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12BFCC2-5502-EA47-A7D8-C80DEF8F36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6826"/>
          <a:stretch/>
        </p:blipFill>
        <p:spPr>
          <a:xfrm>
            <a:off x="6396493" y="1369567"/>
            <a:ext cx="3527795" cy="36270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8CBE5-876D-0C49-963B-917689A9B30E}"/>
              </a:ext>
            </a:extLst>
          </p:cNvPr>
          <p:cNvGrpSpPr/>
          <p:nvPr/>
        </p:nvGrpSpPr>
        <p:grpSpPr>
          <a:xfrm>
            <a:off x="10084604" y="1998971"/>
            <a:ext cx="1768612" cy="3296418"/>
            <a:chOff x="7716458" y="2324562"/>
            <a:chExt cx="1847437" cy="3443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6B8E5A-4F26-6C47-A639-2DDB4BC1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6458" y="2324562"/>
              <a:ext cx="1653691" cy="339719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92D5D6-0163-B64B-809B-21108F10A7F7}"/>
                </a:ext>
              </a:extLst>
            </p:cNvPr>
            <p:cNvSpPr/>
            <p:nvPr/>
          </p:nvSpPr>
          <p:spPr>
            <a:xfrm>
              <a:off x="9245241" y="5393822"/>
              <a:ext cx="318654" cy="374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9AE76D-0B9D-D04C-B8E0-7918A73B39B2}"/>
              </a:ext>
            </a:extLst>
          </p:cNvPr>
          <p:cNvSpPr txBox="1"/>
          <p:nvPr/>
        </p:nvSpPr>
        <p:spPr>
          <a:xfrm>
            <a:off x="134112" y="6385312"/>
            <a:ext cx="366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effectLst/>
                <a:latin typeface="Helvetica Light" panose="020B0403020202020204" pitchFamily="34" charset="0"/>
              </a:rPr>
              <a:t>Agarwal </a:t>
            </a:r>
            <a:r>
              <a:rPr lang="en-US" sz="1400" i="1">
                <a:effectLst/>
                <a:latin typeface="HELVETICA LIGHT" panose="020B0403020202020204" pitchFamily="34" charset="0"/>
              </a:rPr>
              <a:t>et al.</a:t>
            </a:r>
            <a:r>
              <a:rPr lang="en-US" sz="1400">
                <a:effectLst/>
                <a:latin typeface="Helvetica Light" panose="020B0403020202020204" pitchFamily="34" charset="0"/>
              </a:rPr>
              <a:t>, (2021) </a:t>
            </a:r>
            <a:r>
              <a:rPr lang="en-US" sz="1400" i="1">
                <a:effectLst/>
                <a:latin typeface="HELVETICA LIGHT" panose="020B0403020202020204" pitchFamily="34" charset="0"/>
              </a:rPr>
              <a:t>Circulation Research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088C3-C4A1-1642-829D-9CDF10EFFF62}"/>
              </a:ext>
            </a:extLst>
          </p:cNvPr>
          <p:cNvSpPr txBox="1"/>
          <p:nvPr/>
        </p:nvSpPr>
        <p:spPr>
          <a:xfrm>
            <a:off x="1220831" y="5263886"/>
            <a:ext cx="10025140" cy="830997"/>
          </a:xfrm>
          <a:prstGeom prst="rect">
            <a:avLst/>
          </a:prstGeom>
          <a:noFill/>
          <a:ln>
            <a:solidFill>
              <a:srgbClr val="3580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Helvetica Light" panose="020B0403020202020204" pitchFamily="34" charset="0"/>
              </a:rPr>
              <a:t>The role of Filamin C in regulating the structure &amp; function of adult mammalian hearts &amp; its involvement in DCM remains poorly understood.</a:t>
            </a:r>
            <a:endParaRPr lang="en-US" sz="2400" i="1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6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8EBF6E-6E2D-2443-81C3-9C544ED80FD0}"/>
              </a:ext>
            </a:extLst>
          </p:cNvPr>
          <p:cNvSpPr txBox="1"/>
          <p:nvPr/>
        </p:nvSpPr>
        <p:spPr>
          <a:xfrm>
            <a:off x="0" y="6491754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Helvetica Light" panose="020B0403020202020204" pitchFamily="34" charset="0"/>
              </a:rPr>
              <a:t>Martin </a:t>
            </a:r>
            <a:r>
              <a:rPr lang="en-US" sz="1400" i="1">
                <a:solidFill>
                  <a:schemeClr val="bg1"/>
                </a:solidFill>
                <a:latin typeface="HELVETICA LIGHT" panose="020B0403020202020204" pitchFamily="34" charset="0"/>
              </a:rPr>
              <a:t>et al., </a:t>
            </a:r>
            <a:r>
              <a:rPr lang="en-US" sz="1400">
                <a:solidFill>
                  <a:schemeClr val="bg1"/>
                </a:solidFill>
                <a:latin typeface="Helvetica Light" panose="020B0403020202020204" pitchFamily="34" charset="0"/>
              </a:rPr>
              <a:t>(2021) </a:t>
            </a:r>
            <a:r>
              <a:rPr lang="en-US" sz="1400" i="1">
                <a:solidFill>
                  <a:schemeClr val="bg1"/>
                </a:solidFill>
                <a:latin typeface="HELVETICA LIGHT" panose="020B0403020202020204" pitchFamily="34" charset="0"/>
              </a:rPr>
              <a:t>Am. J. Physio.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A211AF-AC6C-DF45-90BE-6A0F45A025ED}"/>
              </a:ext>
            </a:extLst>
          </p:cNvPr>
          <p:cNvGrpSpPr/>
          <p:nvPr/>
        </p:nvGrpSpPr>
        <p:grpSpPr>
          <a:xfrm>
            <a:off x="296600" y="1450006"/>
            <a:ext cx="6979995" cy="2533615"/>
            <a:chOff x="3535606" y="3523354"/>
            <a:chExt cx="6979995" cy="25336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DEA211-5ABC-894B-8536-2B8D5563D7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5703" y="3523354"/>
              <a:ext cx="6889898" cy="2533615"/>
              <a:chOff x="0" y="1116418"/>
              <a:chExt cx="12192000" cy="448335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CAD00AB-5013-1A43-A1BB-D2C54F9C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1258229"/>
                <a:ext cx="12192000" cy="434154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322FE6-6D84-A04D-ACE8-FB39FAD1B18E}"/>
                  </a:ext>
                </a:extLst>
              </p:cNvPr>
              <p:cNvSpPr/>
              <p:nvPr/>
            </p:nvSpPr>
            <p:spPr>
              <a:xfrm>
                <a:off x="0" y="1116418"/>
                <a:ext cx="584791" cy="5741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A2047B-6522-D84B-B65A-840966D5DAB2}"/>
                </a:ext>
              </a:extLst>
            </p:cNvPr>
            <p:cNvSpPr txBox="1"/>
            <p:nvPr/>
          </p:nvSpPr>
          <p:spPr>
            <a:xfrm>
              <a:off x="4367283" y="3603494"/>
              <a:ext cx="106631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E93A3A"/>
                  </a:solidFill>
                  <a:latin typeface="Helvetica" pitchFamily="2" charset="0"/>
                </a:rPr>
                <a:t>𝛼-actinin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F4AEF-C927-E94B-A436-5993F4607C4F}"/>
                </a:ext>
              </a:extLst>
            </p:cNvPr>
            <p:cNvSpPr txBox="1"/>
            <p:nvPr/>
          </p:nvSpPr>
          <p:spPr>
            <a:xfrm>
              <a:off x="6758401" y="3603494"/>
              <a:ext cx="80021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50"/>
                  </a:solidFill>
                  <a:latin typeface="Helvetica" pitchFamily="2" charset="0"/>
                </a:rPr>
                <a:t>BAG3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95CB4C-EBBA-1544-A40F-D245A8F26C11}"/>
                </a:ext>
              </a:extLst>
            </p:cNvPr>
            <p:cNvSpPr txBox="1"/>
            <p:nvPr/>
          </p:nvSpPr>
          <p:spPr>
            <a:xfrm>
              <a:off x="8883420" y="3603494"/>
              <a:ext cx="83869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Merge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7DF32E-2CFE-034F-B716-4E1937F6BA77}"/>
                </a:ext>
              </a:extLst>
            </p:cNvPr>
            <p:cNvSpPr txBox="1"/>
            <p:nvPr/>
          </p:nvSpPr>
          <p:spPr>
            <a:xfrm rot="16200000">
              <a:off x="2724839" y="4783117"/>
              <a:ext cx="196008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Helvetica" pitchFamily="2" charset="0"/>
                </a:rPr>
                <a:t>Human LV Myocyte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F445A-B121-F046-B9FD-515AC7E61EC4}"/>
              </a:ext>
            </a:extLst>
          </p:cNvPr>
          <p:cNvSpPr/>
          <p:nvPr/>
        </p:nvSpPr>
        <p:spPr>
          <a:xfrm>
            <a:off x="265360" y="212357"/>
            <a:ext cx="11926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BAG3 helps maintain structural integrity of the Z-disk and regulates Filamin C production &amp; degredation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3211C-3BDA-9042-9DFF-61CEF0206A83}"/>
              </a:ext>
            </a:extLst>
          </p:cNvPr>
          <p:cNvGrpSpPr/>
          <p:nvPr/>
        </p:nvGrpSpPr>
        <p:grpSpPr>
          <a:xfrm>
            <a:off x="7567173" y="1588538"/>
            <a:ext cx="4346086" cy="1644942"/>
            <a:chOff x="8177873" y="1863383"/>
            <a:chExt cx="4346086" cy="16449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16F07B-052A-1E47-8627-522034467CF0}"/>
                </a:ext>
              </a:extLst>
            </p:cNvPr>
            <p:cNvSpPr txBox="1"/>
            <p:nvPr/>
          </p:nvSpPr>
          <p:spPr>
            <a:xfrm>
              <a:off x="8211897" y="2509714"/>
              <a:ext cx="80021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BAG3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8F06E0-A84A-5A40-B67C-983AF2FA0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7873" y="2540472"/>
              <a:ext cx="0" cy="307816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DE00CC-35F3-E74E-82CA-EFF6D179B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8120" y="2209800"/>
              <a:ext cx="970280" cy="38100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266D70C-C00D-0D4F-87EC-B8FC65796F91}"/>
                </a:ext>
              </a:extLst>
            </p:cNvPr>
            <p:cNvCxnSpPr>
              <a:cxnSpLocks/>
            </p:cNvCxnSpPr>
            <p:nvPr/>
          </p:nvCxnSpPr>
          <p:spPr>
            <a:xfrm>
              <a:off x="9088120" y="2804160"/>
              <a:ext cx="970280" cy="38100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22498-792B-6744-BE17-4A86BA997C99}"/>
                </a:ext>
              </a:extLst>
            </p:cNvPr>
            <p:cNvSpPr txBox="1"/>
            <p:nvPr/>
          </p:nvSpPr>
          <p:spPr>
            <a:xfrm>
              <a:off x="10248977" y="1863383"/>
              <a:ext cx="144142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Filamin C </a:t>
              </a:r>
            </a:p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transcription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2D7B8E7-8E77-4A44-9269-C2F7D4392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793" y="2017232"/>
              <a:ext cx="0" cy="307816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151D53-1479-B04A-8705-FD0E80BA5D24}"/>
                </a:ext>
              </a:extLst>
            </p:cNvPr>
            <p:cNvSpPr txBox="1"/>
            <p:nvPr/>
          </p:nvSpPr>
          <p:spPr>
            <a:xfrm>
              <a:off x="10248977" y="2861994"/>
              <a:ext cx="227498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Misfolded Filamin C </a:t>
              </a:r>
            </a:p>
            <a:p>
              <a:r>
                <a:rPr lang="en-US">
                  <a:solidFill>
                    <a:schemeClr val="bg1"/>
                  </a:solidFill>
                  <a:latin typeface="Helvetica" pitchFamily="2" charset="0"/>
                </a:rPr>
                <a:t>degredation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AB1A52-BB84-EB42-B14C-69592A3FF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793" y="2987511"/>
              <a:ext cx="0" cy="307816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EBB2E34-CDED-D24C-846B-4A6145C0EE64}"/>
              </a:ext>
            </a:extLst>
          </p:cNvPr>
          <p:cNvSpPr txBox="1"/>
          <p:nvPr/>
        </p:nvSpPr>
        <p:spPr>
          <a:xfrm>
            <a:off x="465876" y="4946010"/>
            <a:ext cx="5139658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BAG3 and Filamin C may play similar roles in terms of structural stability of the Z-disk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EB866C-E179-4447-9843-CC75831C65B3}"/>
              </a:ext>
            </a:extLst>
          </p:cNvPr>
          <p:cNvGrpSpPr/>
          <p:nvPr/>
        </p:nvGrpSpPr>
        <p:grpSpPr>
          <a:xfrm>
            <a:off x="5827403" y="2265627"/>
            <a:ext cx="6279819" cy="4533904"/>
            <a:chOff x="5827403" y="2265627"/>
            <a:chExt cx="6279819" cy="45339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A315F0-320C-2147-9850-A519A9DE6D37}"/>
                </a:ext>
              </a:extLst>
            </p:cNvPr>
            <p:cNvGrpSpPr/>
            <p:nvPr/>
          </p:nvGrpSpPr>
          <p:grpSpPr>
            <a:xfrm>
              <a:off x="5827403" y="2265627"/>
              <a:ext cx="6279819" cy="4533904"/>
              <a:chOff x="5827403" y="2265627"/>
              <a:chExt cx="6279819" cy="4533904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547904E-8AED-784D-85DD-49E00B256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372" y="2656164"/>
                <a:ext cx="0" cy="85942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C93D4C-2031-F144-A24B-73609EEB2E06}"/>
                  </a:ext>
                </a:extLst>
              </p:cNvPr>
              <p:cNvSpPr txBox="1"/>
              <p:nvPr/>
            </p:nvSpPr>
            <p:spPr>
              <a:xfrm>
                <a:off x="7601197" y="3548558"/>
                <a:ext cx="2380478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Helvetica" pitchFamily="2" charset="0"/>
                  </a:rPr>
                  <a:t>Stress-induced myofibril damage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C9EDC8E-EBC5-D746-869A-82FEAFD49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713" y="2265627"/>
                <a:ext cx="0" cy="342702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EAF9010-7D45-CF40-B7E5-D728D2962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7403" y="4365218"/>
                <a:ext cx="5754652" cy="186418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C69329-D07E-0345-9D0C-0C05F311EB5B}"/>
                  </a:ext>
                </a:extLst>
              </p:cNvPr>
              <p:cNvSpPr txBox="1"/>
              <p:nvPr/>
            </p:nvSpPr>
            <p:spPr>
              <a:xfrm>
                <a:off x="9444314" y="6491754"/>
                <a:ext cx="26629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Hishiya </a:t>
                </a:r>
                <a:r>
                  <a:rPr lang="en-US" sz="1400" i="1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et al., </a:t>
                </a:r>
                <a:r>
                  <a:rPr lang="en-US" sz="14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(2010) </a:t>
                </a:r>
                <a:r>
                  <a:rPr lang="en-US" sz="1400" i="1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Circ. Res.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DEB0F1-645A-C947-A939-675EBA23B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1" y="3662553"/>
              <a:ext cx="0" cy="307816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4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6E75F96-34BF-F84C-8D0A-D1F4B35991F2}"/>
              </a:ext>
            </a:extLst>
          </p:cNvPr>
          <p:cNvGrpSpPr/>
          <p:nvPr/>
        </p:nvGrpSpPr>
        <p:grpSpPr>
          <a:xfrm>
            <a:off x="2935502" y="1322569"/>
            <a:ext cx="6066345" cy="3755264"/>
            <a:chOff x="311905" y="1827385"/>
            <a:chExt cx="5608945" cy="3378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1DC48D-1799-CD4A-9128-625CBAE59381}"/>
                </a:ext>
              </a:extLst>
            </p:cNvPr>
            <p:cNvSpPr txBox="1"/>
            <p:nvPr/>
          </p:nvSpPr>
          <p:spPr>
            <a:xfrm>
              <a:off x="675270" y="1827385"/>
              <a:ext cx="5245580" cy="332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Helvetica Light" panose="020B0403020202020204" pitchFamily="34" charset="0"/>
                </a:rPr>
                <a:t>Exercise-induced sarcomere lesions in mouse soleus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F5A68C-6AF4-414A-ABC9-E84DA929C52B}"/>
                </a:ext>
              </a:extLst>
            </p:cNvPr>
            <p:cNvGrpSpPr/>
            <p:nvPr/>
          </p:nvGrpSpPr>
          <p:grpSpPr>
            <a:xfrm>
              <a:off x="311905" y="2263714"/>
              <a:ext cx="5598243" cy="2941997"/>
              <a:chOff x="327490" y="791174"/>
              <a:chExt cx="5598243" cy="29419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8CEC44-A55A-D942-876B-0DD097AF9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69" t="1963" r="1136" b="51676"/>
              <a:stretch/>
            </p:blipFill>
            <p:spPr>
              <a:xfrm>
                <a:off x="666044" y="1103327"/>
                <a:ext cx="5259689" cy="262984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FBD9C-39F3-3E40-AAB2-B7FE9DF6963A}"/>
                  </a:ext>
                </a:extLst>
              </p:cNvPr>
              <p:cNvSpPr txBox="1"/>
              <p:nvPr/>
            </p:nvSpPr>
            <p:spPr>
              <a:xfrm rot="16200000">
                <a:off x="74215" y="1564305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Control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CD2E1D-6F07-7E4F-8599-09FE568D1BFE}"/>
                  </a:ext>
                </a:extLst>
              </p:cNvPr>
              <p:cNvSpPr txBox="1"/>
              <p:nvPr/>
            </p:nvSpPr>
            <p:spPr>
              <a:xfrm rot="16200000">
                <a:off x="-57231" y="2870468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FLNC mut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E49CCE-2316-3E48-87EA-B3269693088C}"/>
                  </a:ext>
                </a:extLst>
              </p:cNvPr>
              <p:cNvSpPr txBox="1"/>
              <p:nvPr/>
            </p:nvSpPr>
            <p:spPr>
              <a:xfrm>
                <a:off x="974762" y="796949"/>
                <a:ext cx="6639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E93A3A"/>
                    </a:solidFill>
                    <a:latin typeface="HELVETICA LIGHT" panose="020B0403020202020204" pitchFamily="34" charset="0"/>
                  </a:rPr>
                  <a:t>BAG3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B586B9-85DD-9549-8E31-785D407AC048}"/>
                  </a:ext>
                </a:extLst>
              </p:cNvPr>
              <p:cNvSpPr txBox="1"/>
              <p:nvPr/>
            </p:nvSpPr>
            <p:spPr>
              <a:xfrm>
                <a:off x="2359852" y="791176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00B050"/>
                    </a:solidFill>
                    <a:latin typeface="HELVETICA LIGHT" panose="020B0403020202020204" pitchFamily="34" charset="0"/>
                  </a:rPr>
                  <a:t>FLNC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B7AFA6-07BD-6E4A-AE90-FFC4B266DC31}"/>
                  </a:ext>
                </a:extLst>
              </p:cNvPr>
              <p:cNvSpPr txBox="1"/>
              <p:nvPr/>
            </p:nvSpPr>
            <p:spPr>
              <a:xfrm>
                <a:off x="3411538" y="791175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0E4DF1"/>
                    </a:solidFill>
                    <a:latin typeface="HELVETICA LIGHT" panose="020B0403020202020204" pitchFamily="34" charset="0"/>
                  </a:rPr>
                  <a:t>Titin (z-disk)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59BF0E-DA76-B34C-95AE-6885C84ACB04}"/>
                  </a:ext>
                </a:extLst>
              </p:cNvPr>
              <p:cNvSpPr txBox="1"/>
              <p:nvPr/>
            </p:nvSpPr>
            <p:spPr>
              <a:xfrm>
                <a:off x="4935774" y="791174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Merge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FBEA0-BD20-A647-B241-33766B1CD6DB}"/>
              </a:ext>
            </a:extLst>
          </p:cNvPr>
          <p:cNvSpPr/>
          <p:nvPr/>
        </p:nvSpPr>
        <p:spPr>
          <a:xfrm>
            <a:off x="377212" y="267950"/>
            <a:ext cx="101052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FLNC and BAG3 are recruited to sites of damage in skeletal muscle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26645-3656-F946-8CC6-9287A78186E2}"/>
              </a:ext>
            </a:extLst>
          </p:cNvPr>
          <p:cNvSpPr txBox="1"/>
          <p:nvPr/>
        </p:nvSpPr>
        <p:spPr>
          <a:xfrm>
            <a:off x="1605399" y="5408229"/>
            <a:ext cx="916655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The interaction between FLNC and BAG3 may be critical for maintaining Z-disk structure in muscle during damage repair (or just all the time).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29D19-2B85-4C4F-B911-9A32ECEEC9F8}"/>
              </a:ext>
            </a:extLst>
          </p:cNvPr>
          <p:cNvSpPr txBox="1"/>
          <p:nvPr/>
        </p:nvSpPr>
        <p:spPr>
          <a:xfrm>
            <a:off x="91020" y="6401017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effectLst/>
                <a:latin typeface="Helvetica Light" panose="020B0403020202020204" pitchFamily="34" charset="0"/>
              </a:rPr>
              <a:t>Schuld </a:t>
            </a:r>
            <a:r>
              <a:rPr lang="en-US" sz="1400" i="1">
                <a:solidFill>
                  <a:schemeClr val="bg1"/>
                </a:solidFill>
                <a:effectLst/>
                <a:latin typeface="HELVETICA LIGHT" panose="020B0403020202020204" pitchFamily="34" charset="0"/>
              </a:rPr>
              <a:t>et al.</a:t>
            </a:r>
            <a:r>
              <a:rPr lang="en-US" sz="1400">
                <a:solidFill>
                  <a:schemeClr val="bg1"/>
                </a:solidFill>
                <a:effectLst/>
                <a:latin typeface="Helvetica Light" panose="020B0403020202020204" pitchFamily="34" charset="0"/>
              </a:rPr>
              <a:t>, (2020) </a:t>
            </a:r>
            <a:r>
              <a:rPr lang="en-US" sz="1400" i="1">
                <a:solidFill>
                  <a:schemeClr val="bg1"/>
                </a:solidFill>
                <a:effectLst/>
                <a:latin typeface="HELVETICA LIGHT" panose="020B0403020202020204" pitchFamily="34" charset="0"/>
              </a:rPr>
              <a:t>Acta Neuropathologica Comm. </a:t>
            </a:r>
            <a:endParaRPr lang="en-US" sz="1400" i="1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CC2D5-4022-EA4C-A86A-6D97501BB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9877" y="1688560"/>
            <a:ext cx="3979621" cy="4138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AD130-BD71-C94C-9F34-4D9FD0106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554" y="1688560"/>
            <a:ext cx="6273966" cy="4138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8E0528-9521-3E4F-AACA-456A0E7872BE}"/>
              </a:ext>
            </a:extLst>
          </p:cNvPr>
          <p:cNvSpPr txBox="1"/>
          <p:nvPr/>
        </p:nvSpPr>
        <p:spPr>
          <a:xfrm>
            <a:off x="9601200" y="6416888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Helvetica Light" panose="020B0403020202020204" pitchFamily="34" charset="0"/>
              </a:rPr>
              <a:t>Roman </a:t>
            </a:r>
            <a:r>
              <a:rPr lang="en-US" sz="1400" i="1">
                <a:solidFill>
                  <a:schemeClr val="bg1"/>
                </a:solidFill>
                <a:latin typeface="HELVETICA LIGHT" panose="020B0403020202020204" pitchFamily="34" charset="0"/>
              </a:rPr>
              <a:t>et al.</a:t>
            </a:r>
            <a:r>
              <a:rPr lang="en-US" sz="1400">
                <a:solidFill>
                  <a:schemeClr val="bg1"/>
                </a:solidFill>
                <a:latin typeface="Helvetica Light" panose="020B0403020202020204" pitchFamily="34" charset="0"/>
              </a:rPr>
              <a:t> (2021) </a:t>
            </a:r>
            <a:r>
              <a:rPr lang="en-US" sz="1400" i="1">
                <a:solidFill>
                  <a:schemeClr val="bg1"/>
                </a:solidFill>
                <a:latin typeface="HELVETICA LIGHT" panose="020B0403020202020204" pitchFamily="34" charset="0"/>
              </a:rPr>
              <a:t>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D340A-AE9F-C844-8CAD-CC437A406F91}"/>
              </a:ext>
            </a:extLst>
          </p:cNvPr>
          <p:cNvSpPr/>
          <p:nvPr/>
        </p:nvSpPr>
        <p:spPr>
          <a:xfrm>
            <a:off x="377212" y="267950"/>
            <a:ext cx="107976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FLNC and BAG3 are recruited to sites of damage in skeletal muscle and may be involved in nuclear migration</a:t>
            </a:r>
          </a:p>
        </p:txBody>
      </p:sp>
    </p:spTree>
    <p:extLst>
      <p:ext uri="{BB962C8B-B14F-4D97-AF65-F5344CB8AC3E}">
        <p14:creationId xmlns:p14="http://schemas.microsoft.com/office/powerpoint/2010/main" val="180218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>
            <a:extLst>
              <a:ext uri="{FF2B5EF4-FFF2-40B4-BE49-F238E27FC236}">
                <a16:creationId xmlns:a16="http://schemas.microsoft.com/office/drawing/2014/main" id="{80304D7C-F54F-3F40-896D-CC4166879299}"/>
              </a:ext>
            </a:extLst>
          </p:cNvPr>
          <p:cNvSpPr/>
          <p:nvPr/>
        </p:nvSpPr>
        <p:spPr>
          <a:xfrm rot="10800000" flipV="1">
            <a:off x="9975351" y="3842795"/>
            <a:ext cx="329609" cy="1073675"/>
          </a:xfrm>
          <a:prstGeom prst="triangle">
            <a:avLst/>
          </a:prstGeom>
          <a:gradFill>
            <a:gsLst>
              <a:gs pos="3000">
                <a:srgbClr val="FF00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8DCE27-4F7C-BB47-8D8C-F47B9C1FCD09}"/>
              </a:ext>
            </a:extLst>
          </p:cNvPr>
          <p:cNvSpPr/>
          <p:nvPr/>
        </p:nvSpPr>
        <p:spPr>
          <a:xfrm>
            <a:off x="587937" y="1404328"/>
            <a:ext cx="70455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>
                <a:solidFill>
                  <a:schemeClr val="bg1"/>
                </a:solidFill>
                <a:latin typeface="Helvetica Light" panose="020B0403020202020204" pitchFamily="34" charset="0"/>
                <a:cs typeface="Helvetica Light"/>
              </a:rPr>
              <a:t>Approach:</a:t>
            </a: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  <a:cs typeface="Helvetica Light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  <a:cs typeface="Helvetica Light"/>
              </a:rPr>
              <a:t>Employ laser nanoablation in live cardiomyocytes for targeted Z-disk destruction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  <a:cs typeface="Helvetica Light"/>
              </a:rPr>
              <a:t>Quantify time-dependence of fluorescence as a proxy for protein dynamics during repair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olidFill>
                <a:schemeClr val="bg1"/>
              </a:solidFill>
              <a:latin typeface="Helvetica Light" panose="020B0403020202020204" pitchFamily="34" charset="0"/>
              <a:cs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E8F1D-8DDA-B04A-A17B-65FA863962F7}"/>
              </a:ext>
            </a:extLst>
          </p:cNvPr>
          <p:cNvSpPr txBox="1"/>
          <p:nvPr/>
        </p:nvSpPr>
        <p:spPr>
          <a:xfrm>
            <a:off x="8752331" y="2115221"/>
            <a:ext cx="276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780 nm femtosecond Titanium-Sapphire Laser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A5953-C459-9944-AD41-7EE8C70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525" y="3613636"/>
            <a:ext cx="2988475" cy="412452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0F5178C1-DF09-8B40-853E-388E25302B9E}"/>
              </a:ext>
            </a:extLst>
          </p:cNvPr>
          <p:cNvSpPr/>
          <p:nvPr/>
        </p:nvSpPr>
        <p:spPr>
          <a:xfrm flipV="1">
            <a:off x="9969253" y="2801019"/>
            <a:ext cx="329609" cy="1073675"/>
          </a:xfrm>
          <a:prstGeom prst="triangle">
            <a:avLst/>
          </a:prstGeom>
          <a:gradFill>
            <a:gsLst>
              <a:gs pos="3000">
                <a:srgbClr val="FF00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5740E-A756-CF40-A0F4-0055EDA391A3}"/>
              </a:ext>
            </a:extLst>
          </p:cNvPr>
          <p:cNvSpPr txBox="1"/>
          <p:nvPr/>
        </p:nvSpPr>
        <p:spPr>
          <a:xfrm>
            <a:off x="581839" y="3133639"/>
            <a:ext cx="7039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>
                <a:solidFill>
                  <a:schemeClr val="bg1"/>
                </a:solidFill>
                <a:latin typeface="HELVETICA LIGHT" panose="020B0403020202020204" pitchFamily="34" charset="0"/>
              </a:rPr>
              <a:t>Short-term Research Goals: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Ablate Z-disks without killing healthy cardiomyocytes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Quantify fluorescently tagged BAG3 dynamics during the repair 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D4419-9B8B-8041-9B7C-DBC978C922B2}"/>
              </a:ext>
            </a:extLst>
          </p:cNvPr>
          <p:cNvSpPr/>
          <p:nvPr/>
        </p:nvSpPr>
        <p:spPr>
          <a:xfrm>
            <a:off x="265360" y="225178"/>
            <a:ext cx="11926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Main Question</a:t>
            </a:r>
            <a:r>
              <a:rPr lang="en-US" sz="3200" dirty="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: What is the role of the BAG3-FLNC interaction in Z-disk maintenance in the heart?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76FA3-3144-D244-BFDA-A287D992D26E}"/>
              </a:ext>
            </a:extLst>
          </p:cNvPr>
          <p:cNvSpPr txBox="1"/>
          <p:nvPr/>
        </p:nvSpPr>
        <p:spPr>
          <a:xfrm>
            <a:off x="7210997" y="3992627"/>
            <a:ext cx="2763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/>
                </a:solidFill>
                <a:latin typeface="Helvetica Light" panose="020B0403020202020204" pitchFamily="34" charset="0"/>
              </a:rPr>
              <a:t>cardiomyocyte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637B15-1F16-174B-BFD2-3BC814625888}"/>
              </a:ext>
            </a:extLst>
          </p:cNvPr>
          <p:cNvGrpSpPr/>
          <p:nvPr/>
        </p:nvGrpSpPr>
        <p:grpSpPr>
          <a:xfrm>
            <a:off x="645027" y="4722690"/>
            <a:ext cx="11167306" cy="1843201"/>
            <a:chOff x="1342875" y="4789621"/>
            <a:chExt cx="11167306" cy="18432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E8BD6E-505E-FB42-BCC6-79BCC9CC26BF}"/>
                </a:ext>
              </a:extLst>
            </p:cNvPr>
            <p:cNvGrpSpPr/>
            <p:nvPr/>
          </p:nvGrpSpPr>
          <p:grpSpPr>
            <a:xfrm>
              <a:off x="1342875" y="4789621"/>
              <a:ext cx="11167306" cy="1843201"/>
              <a:chOff x="1877096" y="4519829"/>
              <a:chExt cx="11167306" cy="18432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7755EB0-A741-0741-B903-92D376F20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7096" y="4519829"/>
                <a:ext cx="5358141" cy="184320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960DA-6256-B447-95EE-58ED31429AE5}"/>
                  </a:ext>
                </a:extLst>
              </p:cNvPr>
              <p:cNvSpPr txBox="1"/>
              <p:nvPr/>
            </p:nvSpPr>
            <p:spPr>
              <a:xfrm>
                <a:off x="7946532" y="5118263"/>
                <a:ext cx="50978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Single intact cardiomyocyte from an adult </a:t>
                </a:r>
              </a:p>
              <a:p>
                <a:r>
                  <a:rPr lang="en-US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BAG3-GFP</a:t>
                </a:r>
                <a:r>
                  <a:rPr lang="en-US" baseline="30000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+/+</a:t>
                </a:r>
                <a:r>
                  <a:rPr lang="en-US">
                    <a:solidFill>
                      <a:schemeClr val="bg1"/>
                    </a:solidFill>
                    <a:latin typeface="Helvetica Light" panose="020B0403020202020204" pitchFamily="34" charset="0"/>
                  </a:rPr>
                  <a:t> mouse provided by Prof. Ju Chen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E4B951B-ED37-4644-B393-F909BCFA9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5582" y="5556716"/>
              <a:ext cx="30672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AAE3D4-B63F-4F48-BACC-2FCC91D675B9}"/>
              </a:ext>
            </a:extLst>
          </p:cNvPr>
          <p:cNvSpPr/>
          <p:nvPr/>
        </p:nvSpPr>
        <p:spPr>
          <a:xfrm>
            <a:off x="248692" y="195031"/>
            <a:ext cx="120815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Pilot Study</a:t>
            </a:r>
            <a:r>
              <a:rPr lang="en-US" sz="320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: Does BAG3 localize to sites of sarcomere damage in healthy cardiomyocytes?</a:t>
            </a:r>
          </a:p>
        </p:txBody>
      </p:sp>
      <p:pic>
        <p:nvPicPr>
          <p:cNvPr id="3" name="Movie_2blasts_20221214_mov.mov" descr="Movie_2blasts_20221214_mov.mov">
            <a:hlinkClick r:id="" action="ppaction://media"/>
            <a:extLst>
              <a:ext uri="{FF2B5EF4-FFF2-40B4-BE49-F238E27FC236}">
                <a16:creationId xmlns:a16="http://schemas.microsoft.com/office/drawing/2014/main" id="{7DFC9B87-804F-9349-9971-C2040065FF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46.2067"/>
                </p14:media>
              </p:ext>
            </p:extLst>
          </p:nvPr>
        </p:nvPicPr>
        <p:blipFill rotWithShape="1">
          <a:blip r:embed="rId4">
            <a:lum bright="-20000" contrast="20000"/>
          </a:blip>
          <a:srcRect r="20610" b="30783"/>
          <a:stretch>
            <a:fillRect/>
          </a:stretch>
        </p:blipFill>
        <p:spPr>
          <a:xfrm>
            <a:off x="813058" y="2403970"/>
            <a:ext cx="6054971" cy="17522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84513E-E00C-9444-9E76-07EFAD3D39E2}"/>
              </a:ext>
            </a:extLst>
          </p:cNvPr>
          <p:cNvSpPr txBox="1"/>
          <p:nvPr/>
        </p:nvSpPr>
        <p:spPr>
          <a:xfrm>
            <a:off x="1478359" y="1725439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Video of Intact Adult Mouse Cardiomyocyte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with BAG3-GFP</a:t>
            </a:r>
            <a:r>
              <a:rPr lang="en-US" baseline="30000">
                <a:solidFill>
                  <a:schemeClr val="bg1"/>
                </a:solidFill>
                <a:latin typeface="Helvetica Light" panose="020B0403020202020204" pitchFamily="34" charset="0"/>
              </a:rPr>
              <a:t>+/+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1D191-9FB9-0A4E-9B3B-0F59FFC11283}"/>
              </a:ext>
            </a:extLst>
          </p:cNvPr>
          <p:cNvSpPr txBox="1"/>
          <p:nvPr/>
        </p:nvSpPr>
        <p:spPr>
          <a:xfrm>
            <a:off x="7355780" y="2151727"/>
            <a:ext cx="4725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YES!! We can laser-ablate specific regions (single myofibrils and/or Z-disks) in living cardiomyocytes without cell death!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YES!! BAG3 appears to rapidly localizes to sites of sarcomere damage!  </a:t>
            </a:r>
            <a:b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</a:br>
            <a:endParaRPr lang="en-US" sz="200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35013-5968-694B-B092-75D4F1C03AC3}"/>
              </a:ext>
            </a:extLst>
          </p:cNvPr>
          <p:cNvSpPr txBox="1"/>
          <p:nvPr/>
        </p:nvSpPr>
        <p:spPr>
          <a:xfrm>
            <a:off x="2982006" y="5018537"/>
            <a:ext cx="6227987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Helvetica Light" panose="020B0403020202020204" pitchFamily="34" charset="0"/>
              </a:rPr>
              <a:t>Can we quantify BAG3 localization kinetics?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2FD7E-4926-DE40-A2AE-178140F27060}"/>
              </a:ext>
            </a:extLst>
          </p:cNvPr>
          <p:cNvSpPr txBox="1"/>
          <p:nvPr/>
        </p:nvSpPr>
        <p:spPr>
          <a:xfrm>
            <a:off x="0" y="6433344"/>
            <a:ext cx="6174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latin typeface="HELVETICA LIGHT" panose="020B0403020202020204" pitchFamily="34" charset="0"/>
              </a:rPr>
              <a:t>Dr. Linda Shi - Biophotonics Technology Center at UCSD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9739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_Cell1_2cuts_20221214_mov.mov" descr="Movie_Cell1_2cuts_20221214_mov.mov">
            <a:hlinkClick r:id="" action="ppaction://media"/>
            <a:extLst>
              <a:ext uri="{FF2B5EF4-FFF2-40B4-BE49-F238E27FC236}">
                <a16:creationId xmlns:a16="http://schemas.microsoft.com/office/drawing/2014/main" id="{37F8D5F9-6722-4542-95DC-63F04BCED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2491" r="45138" b="5641"/>
          <a:stretch/>
        </p:blipFill>
        <p:spPr>
          <a:xfrm>
            <a:off x="1057393" y="1484075"/>
            <a:ext cx="5439099" cy="474234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5E3E6-8A80-8349-8EE7-1EF3A3ABD9ED}"/>
              </a:ext>
            </a:extLst>
          </p:cNvPr>
          <p:cNvCxnSpPr>
            <a:cxnSpLocks/>
          </p:cNvCxnSpPr>
          <p:nvPr/>
        </p:nvCxnSpPr>
        <p:spPr>
          <a:xfrm flipH="1">
            <a:off x="5066372" y="2875321"/>
            <a:ext cx="281395" cy="175346"/>
          </a:xfrm>
          <a:prstGeom prst="straightConnector1">
            <a:avLst/>
          </a:prstGeom>
          <a:ln w="28575">
            <a:solidFill>
              <a:srgbClr val="FF00E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8C5A12-F354-964D-9209-B787A86D16CB}"/>
              </a:ext>
            </a:extLst>
          </p:cNvPr>
          <p:cNvCxnSpPr>
            <a:cxnSpLocks/>
          </p:cNvCxnSpPr>
          <p:nvPr/>
        </p:nvCxnSpPr>
        <p:spPr>
          <a:xfrm flipH="1" flipV="1">
            <a:off x="5507477" y="3573550"/>
            <a:ext cx="150584" cy="256006"/>
          </a:xfrm>
          <a:prstGeom prst="straightConnector1">
            <a:avLst/>
          </a:prstGeom>
          <a:ln w="28575">
            <a:solidFill>
              <a:srgbClr val="FF00E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0D6808-F0BC-4E4A-A502-176DA19CAA81}"/>
              </a:ext>
            </a:extLst>
          </p:cNvPr>
          <p:cNvSpPr txBox="1"/>
          <p:nvPr/>
        </p:nvSpPr>
        <p:spPr>
          <a:xfrm>
            <a:off x="1155746" y="1615689"/>
            <a:ext cx="419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Light" panose="020B0403020202020204" pitchFamily="34" charset="0"/>
              </a:rPr>
              <a:t>Video of Intact Adult Mouse Cardiomyocyte with BAG3-GFP</a:t>
            </a:r>
            <a:r>
              <a:rPr lang="en-US" baseline="30000">
                <a:solidFill>
                  <a:schemeClr val="bg1"/>
                </a:solidFill>
                <a:latin typeface="Helvetica Light" panose="020B0403020202020204" pitchFamily="34" charset="0"/>
              </a:rPr>
              <a:t>+/+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AE3D4-B63F-4F48-BACC-2FCC91D675B9}"/>
              </a:ext>
            </a:extLst>
          </p:cNvPr>
          <p:cNvSpPr/>
          <p:nvPr/>
        </p:nvSpPr>
        <p:spPr>
          <a:xfrm>
            <a:off x="248692" y="195031"/>
            <a:ext cx="120815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B0F0"/>
                </a:solidFill>
                <a:latin typeface="Helvetica Light" panose="020B0403020202020204" pitchFamily="34" charset="0"/>
                <a:cs typeface="Helvetica Light"/>
              </a:rPr>
              <a:t>BAG3 localizes to sites of sarcomere damage in healthy, intact adult mouse cardiomyocytes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43539-1124-C040-8324-2AAC9A973375}"/>
              </a:ext>
            </a:extLst>
          </p:cNvPr>
          <p:cNvSpPr txBox="1"/>
          <p:nvPr/>
        </p:nvSpPr>
        <p:spPr>
          <a:xfrm>
            <a:off x="6094228" y="6433344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bg1"/>
                </a:solidFill>
                <a:latin typeface="Helvetica Light" panose="020B0403020202020204" pitchFamily="34" charset="0"/>
              </a:rPr>
              <a:t>Timothy Guo, Suo (Sophia) Qin, Liuqing (Nina) Chen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BCBC8-8D81-1747-8D32-01E5AC3BD0DD}"/>
              </a:ext>
            </a:extLst>
          </p:cNvPr>
          <p:cNvGrpSpPr/>
          <p:nvPr/>
        </p:nvGrpSpPr>
        <p:grpSpPr>
          <a:xfrm>
            <a:off x="7269043" y="1479176"/>
            <a:ext cx="3767212" cy="4742353"/>
            <a:chOff x="7269043" y="1479176"/>
            <a:chExt cx="3767212" cy="4742353"/>
          </a:xfrm>
        </p:grpSpPr>
        <p:pic>
          <p:nvPicPr>
            <p:cNvPr id="10" name="Google Shape;96;p17" title="Chart">
              <a:extLst>
                <a:ext uri="{FF2B5EF4-FFF2-40B4-BE49-F238E27FC236}">
                  <a16:creationId xmlns:a16="http://schemas.microsoft.com/office/drawing/2014/main" id="{C434E5C7-4076-7A44-8C3D-0453031A4AB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15295"/>
            <a:stretch/>
          </p:blipFill>
          <p:spPr>
            <a:xfrm>
              <a:off x="7269044" y="1839433"/>
              <a:ext cx="3767211" cy="1968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8;p17" title="Chart">
              <a:extLst>
                <a:ext uri="{FF2B5EF4-FFF2-40B4-BE49-F238E27FC236}">
                  <a16:creationId xmlns:a16="http://schemas.microsoft.com/office/drawing/2014/main" id="{97BAA563-3185-7E4F-8523-F48CEA0FE45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t="15295"/>
            <a:stretch/>
          </p:blipFill>
          <p:spPr>
            <a:xfrm>
              <a:off x="7269043" y="4253490"/>
              <a:ext cx="3767212" cy="196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39EB7E-7D5E-E846-99E3-CB2B685C1099}"/>
                </a:ext>
              </a:extLst>
            </p:cNvPr>
            <p:cNvSpPr txBox="1"/>
            <p:nvPr/>
          </p:nvSpPr>
          <p:spPr>
            <a:xfrm>
              <a:off x="7828408" y="1479176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Helvetica Light" panose="020B0403020202020204" pitchFamily="34" charset="0"/>
                </a:rPr>
                <a:t>Parallel to Z-disks (50 mW)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B8408-0E9B-3147-A8F6-C316D8BD52BE}"/>
                </a:ext>
              </a:extLst>
            </p:cNvPr>
            <p:cNvSpPr txBox="1"/>
            <p:nvPr/>
          </p:nvSpPr>
          <p:spPr>
            <a:xfrm>
              <a:off x="7520632" y="3914936"/>
              <a:ext cx="3264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Helvetica Light" panose="020B0403020202020204" pitchFamily="34" charset="0"/>
                </a:rPr>
                <a:t>Perpendicular to Z-disks (50 mW)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E3E44F-E7DC-654B-942A-6EDBF0FC03B5}"/>
              </a:ext>
            </a:extLst>
          </p:cNvPr>
          <p:cNvSpPr txBox="1"/>
          <p:nvPr/>
        </p:nvSpPr>
        <p:spPr>
          <a:xfrm>
            <a:off x="0" y="6433344"/>
            <a:ext cx="6174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latin typeface="HELVETICA LIGHT" panose="020B0403020202020204" pitchFamily="34" charset="0"/>
              </a:rPr>
              <a:t>Dr. Linda Shi - Biophotonics Technology Center at UCSD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3073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31247</TotalTime>
  <Words>1010</Words>
  <Application>Microsoft Macintosh PowerPoint</Application>
  <PresentationFormat>Widescreen</PresentationFormat>
  <Paragraphs>143</Paragraphs>
  <Slides>17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Helvetica</vt:lpstr>
      <vt:lpstr>Helvetica Light</vt:lpstr>
      <vt:lpstr>Helvetica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Powers</dc:creator>
  <cp:lastModifiedBy>Joe Powers</cp:lastModifiedBy>
  <cp:revision>1034</cp:revision>
  <dcterms:created xsi:type="dcterms:W3CDTF">2021-02-11T22:06:31Z</dcterms:created>
  <dcterms:modified xsi:type="dcterms:W3CDTF">2023-04-11T17:05:18Z</dcterms:modified>
</cp:coreProperties>
</file>